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mv" ContentType="video/x-ms-wmv"/>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5"/>
  </p:notesMasterIdLst>
  <p:sldIdLst>
    <p:sldId id="256" r:id="rId2"/>
    <p:sldId id="279" r:id="rId3"/>
    <p:sldId id="277" r:id="rId4"/>
    <p:sldId id="258" r:id="rId5"/>
    <p:sldId id="259" r:id="rId6"/>
    <p:sldId id="273" r:id="rId7"/>
    <p:sldId id="262" r:id="rId8"/>
    <p:sldId id="260" r:id="rId9"/>
    <p:sldId id="266" r:id="rId10"/>
    <p:sldId id="271" r:id="rId11"/>
    <p:sldId id="272" r:id="rId12"/>
    <p:sldId id="278" r:id="rId13"/>
    <p:sldId id="264" r:id="rId14"/>
    <p:sldId id="265" r:id="rId15"/>
    <p:sldId id="269" r:id="rId16"/>
    <p:sldId id="270" r:id="rId17"/>
    <p:sldId id="263" r:id="rId18"/>
    <p:sldId id="267" r:id="rId19"/>
    <p:sldId id="268" r:id="rId20"/>
    <p:sldId id="274" r:id="rId21"/>
    <p:sldId id="275" r:id="rId22"/>
    <p:sldId id="261" r:id="rId23"/>
    <p:sldId id="276"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182" autoAdjust="0"/>
    <p:restoredTop sz="83666" autoAdjust="0"/>
  </p:normalViewPr>
  <p:slideViewPr>
    <p:cSldViewPr snapToGrid="0">
      <p:cViewPr varScale="1">
        <p:scale>
          <a:sx n="95" d="100"/>
          <a:sy n="95" d="100"/>
        </p:scale>
        <p:origin x="1008"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469DB45-36C2-4200-BB0A-6038F7B027A0}" type="datetimeFigureOut">
              <a:rPr lang="en-US" smtClean="0"/>
              <a:t>2/9/2018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8695FDD-BC89-4746-BA32-36FE17700DC4}" type="slidenum">
              <a:rPr lang="en-US" smtClean="0"/>
              <a:t>‹#›</a:t>
            </a:fld>
            <a:endParaRPr lang="en-US"/>
          </a:p>
        </p:txBody>
      </p:sp>
    </p:spTree>
    <p:extLst>
      <p:ext uri="{BB962C8B-B14F-4D97-AF65-F5344CB8AC3E}">
        <p14:creationId xmlns:p14="http://schemas.microsoft.com/office/powerpoint/2010/main" val="28007657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Hand raised</a:t>
            </a:r>
          </a:p>
          <a:p>
            <a:r>
              <a:rPr lang="en-US" dirty="0"/>
              <a:t>How many of you have an AWS account?</a:t>
            </a:r>
          </a:p>
          <a:p>
            <a:r>
              <a:rPr lang="en-US" dirty="0"/>
              <a:t>How many of you have a billing alarm setup in your account?</a:t>
            </a:r>
          </a:p>
        </p:txBody>
      </p:sp>
      <p:sp>
        <p:nvSpPr>
          <p:cNvPr id="4" name="Slide Number Placeholder 3"/>
          <p:cNvSpPr>
            <a:spLocks noGrp="1"/>
          </p:cNvSpPr>
          <p:nvPr>
            <p:ph type="sldNum" sz="quarter" idx="10"/>
          </p:nvPr>
        </p:nvSpPr>
        <p:spPr/>
        <p:txBody>
          <a:bodyPr/>
          <a:lstStyle/>
          <a:p>
            <a:fld id="{C8695FDD-BC89-4746-BA32-36FE17700DC4}" type="slidenum">
              <a:rPr lang="en-US" smtClean="0"/>
              <a:t>4</a:t>
            </a:fld>
            <a:endParaRPr lang="en-US"/>
          </a:p>
        </p:txBody>
      </p:sp>
    </p:spTree>
    <p:extLst>
      <p:ext uri="{BB962C8B-B14F-4D97-AF65-F5344CB8AC3E}">
        <p14:creationId xmlns:p14="http://schemas.microsoft.com/office/powerpoint/2010/main" val="4666698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579BC8-7B43-4849-B644-5F088210EA0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A7F4684-463E-4D58-BAAC-1376BD14D8A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BFC6EB6-4853-4F91-A553-99E9351D31AE}"/>
              </a:ext>
            </a:extLst>
          </p:cNvPr>
          <p:cNvSpPr>
            <a:spLocks noGrp="1"/>
          </p:cNvSpPr>
          <p:nvPr>
            <p:ph type="dt" sz="half" idx="10"/>
          </p:nvPr>
        </p:nvSpPr>
        <p:spPr/>
        <p:txBody>
          <a:bodyPr/>
          <a:lstStyle/>
          <a:p>
            <a:fld id="{3C5E16CA-EFA6-447C-B985-7CF6DF59498B}" type="datetimeFigureOut">
              <a:rPr lang="en-US" smtClean="0"/>
              <a:t>2/9/2018</a:t>
            </a:fld>
            <a:endParaRPr lang="en-US"/>
          </a:p>
        </p:txBody>
      </p:sp>
      <p:sp>
        <p:nvSpPr>
          <p:cNvPr id="5" name="Footer Placeholder 4">
            <a:extLst>
              <a:ext uri="{FF2B5EF4-FFF2-40B4-BE49-F238E27FC236}">
                <a16:creationId xmlns:a16="http://schemas.microsoft.com/office/drawing/2014/main" id="{59CB4D47-7C4F-4839-B8EC-35BF290D10D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2A11A90-DBB5-4FD8-B433-9FDAC64B6327}"/>
              </a:ext>
            </a:extLst>
          </p:cNvPr>
          <p:cNvSpPr>
            <a:spLocks noGrp="1"/>
          </p:cNvSpPr>
          <p:nvPr>
            <p:ph type="sldNum" sz="quarter" idx="12"/>
          </p:nvPr>
        </p:nvSpPr>
        <p:spPr/>
        <p:txBody>
          <a:bodyPr/>
          <a:lstStyle/>
          <a:p>
            <a:fld id="{5DC8A13D-CD68-4B56-8CB7-800724B7557D}" type="slidenum">
              <a:rPr lang="en-US" smtClean="0"/>
              <a:t>‹#›</a:t>
            </a:fld>
            <a:endParaRPr lang="en-US"/>
          </a:p>
        </p:txBody>
      </p:sp>
    </p:spTree>
    <p:extLst>
      <p:ext uri="{BB962C8B-B14F-4D97-AF65-F5344CB8AC3E}">
        <p14:creationId xmlns:p14="http://schemas.microsoft.com/office/powerpoint/2010/main" val="6126005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523F8F-94E6-4DEC-AFDD-CE2A268008B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EAEE299-D46B-4743-BEB3-2076AB806F44}"/>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F2E6E13-26DE-433D-A857-7FD5D0749D6F}"/>
              </a:ext>
            </a:extLst>
          </p:cNvPr>
          <p:cNvSpPr>
            <a:spLocks noGrp="1"/>
          </p:cNvSpPr>
          <p:nvPr>
            <p:ph type="dt" sz="half" idx="10"/>
          </p:nvPr>
        </p:nvSpPr>
        <p:spPr/>
        <p:txBody>
          <a:bodyPr/>
          <a:lstStyle/>
          <a:p>
            <a:fld id="{3C5E16CA-EFA6-447C-B985-7CF6DF59498B}" type="datetimeFigureOut">
              <a:rPr lang="en-US" smtClean="0"/>
              <a:t>2/9/2018</a:t>
            </a:fld>
            <a:endParaRPr lang="en-US"/>
          </a:p>
        </p:txBody>
      </p:sp>
      <p:sp>
        <p:nvSpPr>
          <p:cNvPr id="5" name="Footer Placeholder 4">
            <a:extLst>
              <a:ext uri="{FF2B5EF4-FFF2-40B4-BE49-F238E27FC236}">
                <a16:creationId xmlns:a16="http://schemas.microsoft.com/office/drawing/2014/main" id="{02823257-05C5-4717-93A3-00E94AC3326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5156FB5-E500-442C-96C3-F6DC774BC221}"/>
              </a:ext>
            </a:extLst>
          </p:cNvPr>
          <p:cNvSpPr>
            <a:spLocks noGrp="1"/>
          </p:cNvSpPr>
          <p:nvPr>
            <p:ph type="sldNum" sz="quarter" idx="12"/>
          </p:nvPr>
        </p:nvSpPr>
        <p:spPr/>
        <p:txBody>
          <a:bodyPr/>
          <a:lstStyle/>
          <a:p>
            <a:fld id="{5DC8A13D-CD68-4B56-8CB7-800724B7557D}" type="slidenum">
              <a:rPr lang="en-US" smtClean="0"/>
              <a:t>‹#›</a:t>
            </a:fld>
            <a:endParaRPr lang="en-US"/>
          </a:p>
        </p:txBody>
      </p:sp>
    </p:spTree>
    <p:extLst>
      <p:ext uri="{BB962C8B-B14F-4D97-AF65-F5344CB8AC3E}">
        <p14:creationId xmlns:p14="http://schemas.microsoft.com/office/powerpoint/2010/main" val="35846491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B41B8F8-B262-4906-B9B2-CD96555134E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80707EA-B2B1-43E8-9873-18399E047A8A}"/>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86A103F-A687-4DCD-9E3A-91EC59B3DA4F}"/>
              </a:ext>
            </a:extLst>
          </p:cNvPr>
          <p:cNvSpPr>
            <a:spLocks noGrp="1"/>
          </p:cNvSpPr>
          <p:nvPr>
            <p:ph type="dt" sz="half" idx="10"/>
          </p:nvPr>
        </p:nvSpPr>
        <p:spPr/>
        <p:txBody>
          <a:bodyPr/>
          <a:lstStyle/>
          <a:p>
            <a:fld id="{3C5E16CA-EFA6-447C-B985-7CF6DF59498B}" type="datetimeFigureOut">
              <a:rPr lang="en-US" smtClean="0"/>
              <a:t>2/9/2018</a:t>
            </a:fld>
            <a:endParaRPr lang="en-US"/>
          </a:p>
        </p:txBody>
      </p:sp>
      <p:sp>
        <p:nvSpPr>
          <p:cNvPr id="5" name="Footer Placeholder 4">
            <a:extLst>
              <a:ext uri="{FF2B5EF4-FFF2-40B4-BE49-F238E27FC236}">
                <a16:creationId xmlns:a16="http://schemas.microsoft.com/office/drawing/2014/main" id="{B6DE12C2-FBB1-45A6-878E-28443759FCE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1E04B96-C39B-468D-8BFC-EFFEF5F01E15}"/>
              </a:ext>
            </a:extLst>
          </p:cNvPr>
          <p:cNvSpPr>
            <a:spLocks noGrp="1"/>
          </p:cNvSpPr>
          <p:nvPr>
            <p:ph type="sldNum" sz="quarter" idx="12"/>
          </p:nvPr>
        </p:nvSpPr>
        <p:spPr/>
        <p:txBody>
          <a:bodyPr/>
          <a:lstStyle/>
          <a:p>
            <a:fld id="{5DC8A13D-CD68-4B56-8CB7-800724B7557D}" type="slidenum">
              <a:rPr lang="en-US" smtClean="0"/>
              <a:t>‹#›</a:t>
            </a:fld>
            <a:endParaRPr lang="en-US"/>
          </a:p>
        </p:txBody>
      </p:sp>
    </p:spTree>
    <p:extLst>
      <p:ext uri="{BB962C8B-B14F-4D97-AF65-F5344CB8AC3E}">
        <p14:creationId xmlns:p14="http://schemas.microsoft.com/office/powerpoint/2010/main" val="737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3AC3A1-A9CF-4632-965F-3DFDBB72719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552A496-E781-41F1-B598-34C9B03FDAD9}"/>
              </a:ext>
            </a:extLst>
          </p:cNvPr>
          <p:cNvSpPr>
            <a:spLocks noGrp="1"/>
          </p:cNvSpPr>
          <p:nvPr>
            <p:ph idx="1"/>
          </p:nvPr>
        </p:nvSpPr>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078CA4A6-9A3F-4ED2-8448-0DE8355F84A3}"/>
              </a:ext>
            </a:extLst>
          </p:cNvPr>
          <p:cNvSpPr>
            <a:spLocks noGrp="1"/>
          </p:cNvSpPr>
          <p:nvPr>
            <p:ph type="dt" sz="half" idx="10"/>
          </p:nvPr>
        </p:nvSpPr>
        <p:spPr/>
        <p:txBody>
          <a:bodyPr/>
          <a:lstStyle/>
          <a:p>
            <a:fld id="{3C5E16CA-EFA6-447C-B985-7CF6DF59498B}" type="datetimeFigureOut">
              <a:rPr lang="en-US" smtClean="0"/>
              <a:t>2/9/2018</a:t>
            </a:fld>
            <a:endParaRPr lang="en-US"/>
          </a:p>
        </p:txBody>
      </p:sp>
      <p:sp>
        <p:nvSpPr>
          <p:cNvPr id="5" name="Footer Placeholder 4">
            <a:extLst>
              <a:ext uri="{FF2B5EF4-FFF2-40B4-BE49-F238E27FC236}">
                <a16:creationId xmlns:a16="http://schemas.microsoft.com/office/drawing/2014/main" id="{78FE6B0D-AF20-446D-A8EE-929F873F1B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1C6125E-820D-4279-BB1A-4F92606DB4EB}"/>
              </a:ext>
            </a:extLst>
          </p:cNvPr>
          <p:cNvSpPr>
            <a:spLocks noGrp="1"/>
          </p:cNvSpPr>
          <p:nvPr>
            <p:ph type="sldNum" sz="quarter" idx="12"/>
          </p:nvPr>
        </p:nvSpPr>
        <p:spPr/>
        <p:txBody>
          <a:bodyPr/>
          <a:lstStyle/>
          <a:p>
            <a:fld id="{5DC8A13D-CD68-4B56-8CB7-800724B7557D}" type="slidenum">
              <a:rPr lang="en-US" smtClean="0"/>
              <a:t>‹#›</a:t>
            </a:fld>
            <a:endParaRPr lang="en-US"/>
          </a:p>
        </p:txBody>
      </p:sp>
      <p:sp>
        <p:nvSpPr>
          <p:cNvPr id="7" name="TextBox 6">
            <a:extLst>
              <a:ext uri="{FF2B5EF4-FFF2-40B4-BE49-F238E27FC236}">
                <a16:creationId xmlns:a16="http://schemas.microsoft.com/office/drawing/2014/main" id="{BEA5AB79-0663-445D-9C9E-98AD64202620}"/>
              </a:ext>
            </a:extLst>
          </p:cNvPr>
          <p:cNvSpPr txBox="1"/>
          <p:nvPr userDrawn="1"/>
        </p:nvSpPr>
        <p:spPr>
          <a:xfrm>
            <a:off x="9662102" y="4893541"/>
            <a:ext cx="2364509" cy="400110"/>
          </a:xfrm>
          <a:prstGeom prst="rect">
            <a:avLst/>
          </a:prstGeom>
          <a:noFill/>
        </p:spPr>
        <p:txBody>
          <a:bodyPr wrap="square" rtlCol="0">
            <a:spAutoFit/>
          </a:bodyPr>
          <a:lstStyle/>
          <a:p>
            <a:pPr algn="ctr"/>
            <a:r>
              <a:rPr lang="en-US" sz="2000" dirty="0">
                <a:solidFill>
                  <a:schemeClr val="accent3">
                    <a:lumMod val="50000"/>
                  </a:schemeClr>
                </a:solidFill>
              </a:rPr>
              <a:t>Honolulu</a:t>
            </a:r>
          </a:p>
        </p:txBody>
      </p:sp>
    </p:spTree>
    <p:extLst>
      <p:ext uri="{BB962C8B-B14F-4D97-AF65-F5344CB8AC3E}">
        <p14:creationId xmlns:p14="http://schemas.microsoft.com/office/powerpoint/2010/main" val="39405654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1DEFE9-BE5B-424C-A4EC-3376CFDAE39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1D5A147-1511-4429-9167-B5284A42465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4FE56552-E0CB-49E3-BC8F-2C15754C9472}"/>
              </a:ext>
            </a:extLst>
          </p:cNvPr>
          <p:cNvSpPr>
            <a:spLocks noGrp="1"/>
          </p:cNvSpPr>
          <p:nvPr>
            <p:ph type="dt" sz="half" idx="10"/>
          </p:nvPr>
        </p:nvSpPr>
        <p:spPr/>
        <p:txBody>
          <a:bodyPr/>
          <a:lstStyle/>
          <a:p>
            <a:fld id="{3C5E16CA-EFA6-447C-B985-7CF6DF59498B}" type="datetimeFigureOut">
              <a:rPr lang="en-US" smtClean="0"/>
              <a:t>2/9/2018</a:t>
            </a:fld>
            <a:endParaRPr lang="en-US"/>
          </a:p>
        </p:txBody>
      </p:sp>
      <p:sp>
        <p:nvSpPr>
          <p:cNvPr id="5" name="Footer Placeholder 4">
            <a:extLst>
              <a:ext uri="{FF2B5EF4-FFF2-40B4-BE49-F238E27FC236}">
                <a16:creationId xmlns:a16="http://schemas.microsoft.com/office/drawing/2014/main" id="{D13FDD11-1B18-4BC9-BBD5-2FF5F5F5EF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3556323-8B6D-4103-B77B-A72B9F049AA7}"/>
              </a:ext>
            </a:extLst>
          </p:cNvPr>
          <p:cNvSpPr>
            <a:spLocks noGrp="1"/>
          </p:cNvSpPr>
          <p:nvPr>
            <p:ph type="sldNum" sz="quarter" idx="12"/>
          </p:nvPr>
        </p:nvSpPr>
        <p:spPr/>
        <p:txBody>
          <a:bodyPr/>
          <a:lstStyle/>
          <a:p>
            <a:fld id="{5DC8A13D-CD68-4B56-8CB7-800724B7557D}" type="slidenum">
              <a:rPr lang="en-US" smtClean="0"/>
              <a:t>‹#›</a:t>
            </a:fld>
            <a:endParaRPr lang="en-US"/>
          </a:p>
        </p:txBody>
      </p:sp>
    </p:spTree>
    <p:extLst>
      <p:ext uri="{BB962C8B-B14F-4D97-AF65-F5344CB8AC3E}">
        <p14:creationId xmlns:p14="http://schemas.microsoft.com/office/powerpoint/2010/main" val="804937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CC95C0-A13A-4108-A707-87E957F0B6D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2C7101C-C91D-4104-845E-C542798996D9}"/>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F03A439-B82E-409B-8947-DBE29E6AE2B8}"/>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5A9C86C-EA78-47DB-9B81-FB85F7D25971}"/>
              </a:ext>
            </a:extLst>
          </p:cNvPr>
          <p:cNvSpPr>
            <a:spLocks noGrp="1"/>
          </p:cNvSpPr>
          <p:nvPr>
            <p:ph type="dt" sz="half" idx="10"/>
          </p:nvPr>
        </p:nvSpPr>
        <p:spPr/>
        <p:txBody>
          <a:bodyPr/>
          <a:lstStyle/>
          <a:p>
            <a:fld id="{3C5E16CA-EFA6-447C-B985-7CF6DF59498B}" type="datetimeFigureOut">
              <a:rPr lang="en-US" smtClean="0"/>
              <a:t>2/9/2018</a:t>
            </a:fld>
            <a:endParaRPr lang="en-US"/>
          </a:p>
        </p:txBody>
      </p:sp>
      <p:sp>
        <p:nvSpPr>
          <p:cNvPr id="6" name="Footer Placeholder 5">
            <a:extLst>
              <a:ext uri="{FF2B5EF4-FFF2-40B4-BE49-F238E27FC236}">
                <a16:creationId xmlns:a16="http://schemas.microsoft.com/office/drawing/2014/main" id="{BAF4CFC2-1038-4FA3-85E2-FF098621540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D2EC19B-6520-4CAF-937A-B943143FE8B6}"/>
              </a:ext>
            </a:extLst>
          </p:cNvPr>
          <p:cNvSpPr>
            <a:spLocks noGrp="1"/>
          </p:cNvSpPr>
          <p:nvPr>
            <p:ph type="sldNum" sz="quarter" idx="12"/>
          </p:nvPr>
        </p:nvSpPr>
        <p:spPr/>
        <p:txBody>
          <a:bodyPr/>
          <a:lstStyle/>
          <a:p>
            <a:fld id="{5DC8A13D-CD68-4B56-8CB7-800724B7557D}" type="slidenum">
              <a:rPr lang="en-US" smtClean="0"/>
              <a:t>‹#›</a:t>
            </a:fld>
            <a:endParaRPr lang="en-US"/>
          </a:p>
        </p:txBody>
      </p:sp>
    </p:spTree>
    <p:extLst>
      <p:ext uri="{BB962C8B-B14F-4D97-AF65-F5344CB8AC3E}">
        <p14:creationId xmlns:p14="http://schemas.microsoft.com/office/powerpoint/2010/main" val="22521304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B5C2DB-F7BD-4B52-B066-97E7AE430D9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DAC26AE-673A-4351-A126-A02323D71D9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136BC982-2B78-4506-82F0-0E35F2AA8D08}"/>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0E9C056-5C27-4DD9-971B-8AB9506C8DD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A795657F-1A24-436C-A28E-6A207894E1F1}"/>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874A3F4-6AC1-462E-BC62-09CF86FDF210}"/>
              </a:ext>
            </a:extLst>
          </p:cNvPr>
          <p:cNvSpPr>
            <a:spLocks noGrp="1"/>
          </p:cNvSpPr>
          <p:nvPr>
            <p:ph type="dt" sz="half" idx="10"/>
          </p:nvPr>
        </p:nvSpPr>
        <p:spPr/>
        <p:txBody>
          <a:bodyPr/>
          <a:lstStyle/>
          <a:p>
            <a:fld id="{3C5E16CA-EFA6-447C-B985-7CF6DF59498B}" type="datetimeFigureOut">
              <a:rPr lang="en-US" smtClean="0"/>
              <a:t>2/9/2018</a:t>
            </a:fld>
            <a:endParaRPr lang="en-US"/>
          </a:p>
        </p:txBody>
      </p:sp>
      <p:sp>
        <p:nvSpPr>
          <p:cNvPr id="8" name="Footer Placeholder 7">
            <a:extLst>
              <a:ext uri="{FF2B5EF4-FFF2-40B4-BE49-F238E27FC236}">
                <a16:creationId xmlns:a16="http://schemas.microsoft.com/office/drawing/2014/main" id="{51AC509A-EF38-4798-974D-9401BDFF271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0850374-D448-463B-AA9E-0A934FF792C2}"/>
              </a:ext>
            </a:extLst>
          </p:cNvPr>
          <p:cNvSpPr>
            <a:spLocks noGrp="1"/>
          </p:cNvSpPr>
          <p:nvPr>
            <p:ph type="sldNum" sz="quarter" idx="12"/>
          </p:nvPr>
        </p:nvSpPr>
        <p:spPr/>
        <p:txBody>
          <a:bodyPr/>
          <a:lstStyle/>
          <a:p>
            <a:fld id="{5DC8A13D-CD68-4B56-8CB7-800724B7557D}" type="slidenum">
              <a:rPr lang="en-US" smtClean="0"/>
              <a:t>‹#›</a:t>
            </a:fld>
            <a:endParaRPr lang="en-US"/>
          </a:p>
        </p:txBody>
      </p:sp>
    </p:spTree>
    <p:extLst>
      <p:ext uri="{BB962C8B-B14F-4D97-AF65-F5344CB8AC3E}">
        <p14:creationId xmlns:p14="http://schemas.microsoft.com/office/powerpoint/2010/main" val="33741742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6F4038-9465-4FEC-A7AF-616FEC11888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8EEF650-C361-4B02-8989-DEB7E8B59D8A}"/>
              </a:ext>
            </a:extLst>
          </p:cNvPr>
          <p:cNvSpPr>
            <a:spLocks noGrp="1"/>
          </p:cNvSpPr>
          <p:nvPr>
            <p:ph type="dt" sz="half" idx="10"/>
          </p:nvPr>
        </p:nvSpPr>
        <p:spPr/>
        <p:txBody>
          <a:bodyPr/>
          <a:lstStyle/>
          <a:p>
            <a:fld id="{3C5E16CA-EFA6-447C-B985-7CF6DF59498B}" type="datetimeFigureOut">
              <a:rPr lang="en-US" smtClean="0"/>
              <a:t>2/9/2018</a:t>
            </a:fld>
            <a:endParaRPr lang="en-US"/>
          </a:p>
        </p:txBody>
      </p:sp>
      <p:sp>
        <p:nvSpPr>
          <p:cNvPr id="4" name="Footer Placeholder 3">
            <a:extLst>
              <a:ext uri="{FF2B5EF4-FFF2-40B4-BE49-F238E27FC236}">
                <a16:creationId xmlns:a16="http://schemas.microsoft.com/office/drawing/2014/main" id="{4648E7C5-15CD-4C6D-A6F6-37EC96C61BE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D27621A-A1DF-4B9C-B850-51FB06EE6831}"/>
              </a:ext>
            </a:extLst>
          </p:cNvPr>
          <p:cNvSpPr>
            <a:spLocks noGrp="1"/>
          </p:cNvSpPr>
          <p:nvPr>
            <p:ph type="sldNum" sz="quarter" idx="12"/>
          </p:nvPr>
        </p:nvSpPr>
        <p:spPr/>
        <p:txBody>
          <a:bodyPr/>
          <a:lstStyle/>
          <a:p>
            <a:fld id="{5DC8A13D-CD68-4B56-8CB7-800724B7557D}" type="slidenum">
              <a:rPr lang="en-US" smtClean="0"/>
              <a:t>‹#›</a:t>
            </a:fld>
            <a:endParaRPr lang="en-US"/>
          </a:p>
        </p:txBody>
      </p:sp>
    </p:spTree>
    <p:extLst>
      <p:ext uri="{BB962C8B-B14F-4D97-AF65-F5344CB8AC3E}">
        <p14:creationId xmlns:p14="http://schemas.microsoft.com/office/powerpoint/2010/main" val="38168518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0D351A5-A039-4521-A5EC-FABD7E15F097}"/>
              </a:ext>
            </a:extLst>
          </p:cNvPr>
          <p:cNvSpPr>
            <a:spLocks noGrp="1"/>
          </p:cNvSpPr>
          <p:nvPr>
            <p:ph type="dt" sz="half" idx="10"/>
          </p:nvPr>
        </p:nvSpPr>
        <p:spPr/>
        <p:txBody>
          <a:bodyPr/>
          <a:lstStyle/>
          <a:p>
            <a:fld id="{3C5E16CA-EFA6-447C-B985-7CF6DF59498B}" type="datetimeFigureOut">
              <a:rPr lang="en-US" smtClean="0"/>
              <a:t>2/9/2018</a:t>
            </a:fld>
            <a:endParaRPr lang="en-US"/>
          </a:p>
        </p:txBody>
      </p:sp>
      <p:sp>
        <p:nvSpPr>
          <p:cNvPr id="3" name="Footer Placeholder 2">
            <a:extLst>
              <a:ext uri="{FF2B5EF4-FFF2-40B4-BE49-F238E27FC236}">
                <a16:creationId xmlns:a16="http://schemas.microsoft.com/office/drawing/2014/main" id="{7D030906-3E5E-4A7B-B817-FE17C149A5B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38B866B-57CC-4584-B880-6BD6C832C613}"/>
              </a:ext>
            </a:extLst>
          </p:cNvPr>
          <p:cNvSpPr>
            <a:spLocks noGrp="1"/>
          </p:cNvSpPr>
          <p:nvPr>
            <p:ph type="sldNum" sz="quarter" idx="12"/>
          </p:nvPr>
        </p:nvSpPr>
        <p:spPr/>
        <p:txBody>
          <a:bodyPr/>
          <a:lstStyle/>
          <a:p>
            <a:fld id="{5DC8A13D-CD68-4B56-8CB7-800724B7557D}" type="slidenum">
              <a:rPr lang="en-US" smtClean="0"/>
              <a:t>‹#›</a:t>
            </a:fld>
            <a:endParaRPr lang="en-US"/>
          </a:p>
        </p:txBody>
      </p:sp>
    </p:spTree>
    <p:extLst>
      <p:ext uri="{BB962C8B-B14F-4D97-AF65-F5344CB8AC3E}">
        <p14:creationId xmlns:p14="http://schemas.microsoft.com/office/powerpoint/2010/main" val="1279764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A4AD04-EB3C-450D-8243-7C9546BD821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C0A0C87-4962-4D3E-A21A-E293920BB0B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F01434F-BA1E-4D1E-87A5-1E5C4D668FB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824661A-3FA6-4CB5-A96F-A95DB9C035CA}"/>
              </a:ext>
            </a:extLst>
          </p:cNvPr>
          <p:cNvSpPr>
            <a:spLocks noGrp="1"/>
          </p:cNvSpPr>
          <p:nvPr>
            <p:ph type="dt" sz="half" idx="10"/>
          </p:nvPr>
        </p:nvSpPr>
        <p:spPr/>
        <p:txBody>
          <a:bodyPr/>
          <a:lstStyle/>
          <a:p>
            <a:fld id="{3C5E16CA-EFA6-447C-B985-7CF6DF59498B}" type="datetimeFigureOut">
              <a:rPr lang="en-US" smtClean="0"/>
              <a:t>2/9/2018</a:t>
            </a:fld>
            <a:endParaRPr lang="en-US"/>
          </a:p>
        </p:txBody>
      </p:sp>
      <p:sp>
        <p:nvSpPr>
          <p:cNvPr id="6" name="Footer Placeholder 5">
            <a:extLst>
              <a:ext uri="{FF2B5EF4-FFF2-40B4-BE49-F238E27FC236}">
                <a16:creationId xmlns:a16="http://schemas.microsoft.com/office/drawing/2014/main" id="{6397AB74-62F3-4405-94E2-0041DBBA20B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D34339F-42A1-429E-B9B9-0E3637F6DF8A}"/>
              </a:ext>
            </a:extLst>
          </p:cNvPr>
          <p:cNvSpPr>
            <a:spLocks noGrp="1"/>
          </p:cNvSpPr>
          <p:nvPr>
            <p:ph type="sldNum" sz="quarter" idx="12"/>
          </p:nvPr>
        </p:nvSpPr>
        <p:spPr/>
        <p:txBody>
          <a:bodyPr/>
          <a:lstStyle/>
          <a:p>
            <a:fld id="{5DC8A13D-CD68-4B56-8CB7-800724B7557D}" type="slidenum">
              <a:rPr lang="en-US" smtClean="0"/>
              <a:t>‹#›</a:t>
            </a:fld>
            <a:endParaRPr lang="en-US"/>
          </a:p>
        </p:txBody>
      </p:sp>
    </p:spTree>
    <p:extLst>
      <p:ext uri="{BB962C8B-B14F-4D97-AF65-F5344CB8AC3E}">
        <p14:creationId xmlns:p14="http://schemas.microsoft.com/office/powerpoint/2010/main" val="31701693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D1711F-D21F-4028-A8CF-D7E4C7BA446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8B5DCC4-C09C-4184-A5D4-F7AD0A886D6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E5704BE-A2ED-490F-AF34-ECC255CE8A9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3B86007-007A-457E-81F2-9BCD1D941CBE}"/>
              </a:ext>
            </a:extLst>
          </p:cNvPr>
          <p:cNvSpPr>
            <a:spLocks noGrp="1"/>
          </p:cNvSpPr>
          <p:nvPr>
            <p:ph type="dt" sz="half" idx="10"/>
          </p:nvPr>
        </p:nvSpPr>
        <p:spPr/>
        <p:txBody>
          <a:bodyPr/>
          <a:lstStyle/>
          <a:p>
            <a:fld id="{3C5E16CA-EFA6-447C-B985-7CF6DF59498B}" type="datetimeFigureOut">
              <a:rPr lang="en-US" smtClean="0"/>
              <a:t>2/9/2018</a:t>
            </a:fld>
            <a:endParaRPr lang="en-US"/>
          </a:p>
        </p:txBody>
      </p:sp>
      <p:sp>
        <p:nvSpPr>
          <p:cNvPr id="6" name="Footer Placeholder 5">
            <a:extLst>
              <a:ext uri="{FF2B5EF4-FFF2-40B4-BE49-F238E27FC236}">
                <a16:creationId xmlns:a16="http://schemas.microsoft.com/office/drawing/2014/main" id="{1E8DD3F0-D6F7-4237-8D34-57980B0E7BE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5A9C36F-B41A-476E-976A-2E5918E74C77}"/>
              </a:ext>
            </a:extLst>
          </p:cNvPr>
          <p:cNvSpPr>
            <a:spLocks noGrp="1"/>
          </p:cNvSpPr>
          <p:nvPr>
            <p:ph type="sldNum" sz="quarter" idx="12"/>
          </p:nvPr>
        </p:nvSpPr>
        <p:spPr/>
        <p:txBody>
          <a:bodyPr/>
          <a:lstStyle/>
          <a:p>
            <a:fld id="{5DC8A13D-CD68-4B56-8CB7-800724B7557D}" type="slidenum">
              <a:rPr lang="en-US" smtClean="0"/>
              <a:t>‹#›</a:t>
            </a:fld>
            <a:endParaRPr lang="en-US"/>
          </a:p>
        </p:txBody>
      </p:sp>
    </p:spTree>
    <p:extLst>
      <p:ext uri="{BB962C8B-B14F-4D97-AF65-F5344CB8AC3E}">
        <p14:creationId xmlns:p14="http://schemas.microsoft.com/office/powerpoint/2010/main" val="27975646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DFD0F79-FE57-4B1A-9E0F-4E5809C8D7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7028BCF-13E2-4B71-AF3A-B29A6DFC7DE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6DDA06D-155F-4646-B716-4FF05EBF68A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C5E16CA-EFA6-447C-B985-7CF6DF59498B}" type="datetimeFigureOut">
              <a:rPr lang="en-US" smtClean="0"/>
              <a:t>2/9/2018</a:t>
            </a:fld>
            <a:endParaRPr lang="en-US"/>
          </a:p>
        </p:txBody>
      </p:sp>
      <p:sp>
        <p:nvSpPr>
          <p:cNvPr id="5" name="Footer Placeholder 4">
            <a:extLst>
              <a:ext uri="{FF2B5EF4-FFF2-40B4-BE49-F238E27FC236}">
                <a16:creationId xmlns:a16="http://schemas.microsoft.com/office/drawing/2014/main" id="{C2BF443D-53EB-4C52-901E-22F52512F5D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8892BEB-AD3F-48AD-8827-304EE852C8B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DC8A13D-CD68-4B56-8CB7-800724B7557D}" type="slidenum">
              <a:rPr lang="en-US" smtClean="0"/>
              <a:t>‹#›</a:t>
            </a:fld>
            <a:endParaRPr lang="en-US"/>
          </a:p>
        </p:txBody>
      </p:sp>
      <p:pic>
        <p:nvPicPr>
          <p:cNvPr id="7" name="Picture 6">
            <a:extLst>
              <a:ext uri="{FF2B5EF4-FFF2-40B4-BE49-F238E27FC236}">
                <a16:creationId xmlns:a16="http://schemas.microsoft.com/office/drawing/2014/main" id="{DAE2A269-737C-4057-8FC8-F25612B41928}"/>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9613313" y="5287957"/>
            <a:ext cx="2395185" cy="1433518"/>
          </a:xfrm>
          <a:prstGeom prst="rect">
            <a:avLst/>
          </a:prstGeom>
        </p:spPr>
      </p:pic>
    </p:spTree>
    <p:extLst>
      <p:ext uri="{BB962C8B-B14F-4D97-AF65-F5344CB8AC3E}">
        <p14:creationId xmlns:p14="http://schemas.microsoft.com/office/powerpoint/2010/main" val="9242504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read.bi/2BDOotU" TargetMode="External"/><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hyperlink" Target="https://aws.amazon.com/free" TargetMode="External"/><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3" Type="http://schemas.openxmlformats.org/officeDocument/2006/relationships/hyperlink" Target="https://acloud.guru/" TargetMode="External"/><Relationship Id="rId2" Type="http://schemas.openxmlformats.org/officeDocument/2006/relationships/hyperlink" Target="https://www.expeditedssl.com/aws-in-plain-english" TargetMode="External"/><Relationship Id="rId1" Type="http://schemas.openxmlformats.org/officeDocument/2006/relationships/slideLayout" Target="../slideLayouts/slideLayout2.xml"/><Relationship Id="rId5" Type="http://schemas.openxmlformats.org/officeDocument/2006/relationships/hyperlink" Target="https://linuxacademy.com/amazon-web-services/courses" TargetMode="External"/><Relationship Id="rId4" Type="http://schemas.openxmlformats.org/officeDocument/2006/relationships/hyperlink" Target="https://cloudacademy.com/" TargetMode="Externa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wmv"/><Relationship Id="rId1" Type="http://schemas.microsoft.com/office/2007/relationships/media" Target="../media/media1.wmv"/><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342233-E0B6-46E4-A0FD-B3E0DE5F1E2A}"/>
              </a:ext>
            </a:extLst>
          </p:cNvPr>
          <p:cNvSpPr>
            <a:spLocks noGrp="1"/>
          </p:cNvSpPr>
          <p:nvPr>
            <p:ph type="ctrTitle"/>
          </p:nvPr>
        </p:nvSpPr>
        <p:spPr/>
        <p:txBody>
          <a:bodyPr/>
          <a:lstStyle/>
          <a:p>
            <a:r>
              <a:rPr lang="en-US"/>
              <a:t>AWS Honolulu User Group</a:t>
            </a:r>
          </a:p>
        </p:txBody>
      </p:sp>
      <p:sp>
        <p:nvSpPr>
          <p:cNvPr id="3" name="Subtitle 2">
            <a:extLst>
              <a:ext uri="{FF2B5EF4-FFF2-40B4-BE49-F238E27FC236}">
                <a16:creationId xmlns:a16="http://schemas.microsoft.com/office/drawing/2014/main" id="{B82F5970-0C24-4BCD-9A97-969B081904F3}"/>
              </a:ext>
            </a:extLst>
          </p:cNvPr>
          <p:cNvSpPr>
            <a:spLocks noGrp="1"/>
          </p:cNvSpPr>
          <p:nvPr>
            <p:ph type="subTitle" idx="1"/>
          </p:nvPr>
        </p:nvSpPr>
        <p:spPr/>
        <p:txBody>
          <a:bodyPr/>
          <a:lstStyle/>
          <a:p>
            <a:r>
              <a:rPr lang="en-US" dirty="0"/>
              <a:t>2018-02-08 - 1</a:t>
            </a:r>
            <a:r>
              <a:rPr lang="en-US" baseline="30000" dirty="0"/>
              <a:t>st</a:t>
            </a:r>
            <a:r>
              <a:rPr lang="en-US" dirty="0"/>
              <a:t> Meetup</a:t>
            </a:r>
          </a:p>
        </p:txBody>
      </p:sp>
    </p:spTree>
    <p:extLst>
      <p:ext uri="{BB962C8B-B14F-4D97-AF65-F5344CB8AC3E}">
        <p14:creationId xmlns:p14="http://schemas.microsoft.com/office/powerpoint/2010/main" val="41908102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8E319B-1D56-46E5-BF6F-69715B82D0BF}"/>
              </a:ext>
            </a:extLst>
          </p:cNvPr>
          <p:cNvSpPr>
            <a:spLocks noGrp="1"/>
          </p:cNvSpPr>
          <p:nvPr>
            <p:ph type="title"/>
          </p:nvPr>
        </p:nvSpPr>
        <p:spPr/>
        <p:txBody>
          <a:bodyPr/>
          <a:lstStyle/>
          <a:p>
            <a:r>
              <a:rPr lang="en-US" dirty="0"/>
              <a:t>Why AWS? Cloud Market Share</a:t>
            </a:r>
          </a:p>
        </p:txBody>
      </p:sp>
      <p:pic>
        <p:nvPicPr>
          <p:cNvPr id="2050" name="Picture 2" descr="Image result for cloud infrastructure market share">
            <a:extLst>
              <a:ext uri="{FF2B5EF4-FFF2-40B4-BE49-F238E27FC236}">
                <a16:creationId xmlns:a16="http://schemas.microsoft.com/office/drawing/2014/main" id="{E60B06FC-2BFF-4D2E-BB17-B83ABBDC2B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870023"/>
            <a:ext cx="5065711" cy="3117953"/>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uploads.skyhighnetworks.com/wp-content/uploads/2016/06/14191612/cloud-revenue-IaaS-SaaS-PaaS-640x425.jpg">
            <a:extLst>
              <a:ext uri="{FF2B5EF4-FFF2-40B4-BE49-F238E27FC236}">
                <a16:creationId xmlns:a16="http://schemas.microsoft.com/office/drawing/2014/main" id="{39684B4B-2DD9-48F4-9398-5ADCCA5FC4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34262" y="1839497"/>
            <a:ext cx="4619538" cy="30676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0712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fade">
                                      <p:cBhvr>
                                        <p:cTn id="7" dur="500"/>
                                        <p:tgtEl>
                                          <p:spTgt spid="205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52"/>
                                        </p:tgtEl>
                                        <p:attrNameLst>
                                          <p:attrName>style.visibility</p:attrName>
                                        </p:attrNameLst>
                                      </p:cBhvr>
                                      <p:to>
                                        <p:strVal val="visible"/>
                                      </p:to>
                                    </p:set>
                                    <p:animEffect transition="in" filter="fade">
                                      <p:cBhvr>
                                        <p:cTn id="12" dur="500"/>
                                        <p:tgtEl>
                                          <p:spTgt spid="20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2A4489-F44E-4CF8-9521-26865E09D538}"/>
              </a:ext>
            </a:extLst>
          </p:cNvPr>
          <p:cNvSpPr>
            <a:spLocks noGrp="1"/>
          </p:cNvSpPr>
          <p:nvPr>
            <p:ph type="title"/>
          </p:nvPr>
        </p:nvSpPr>
        <p:spPr/>
        <p:txBody>
          <a:bodyPr/>
          <a:lstStyle/>
          <a:p>
            <a:r>
              <a:rPr lang="en-US" dirty="0"/>
              <a:t>Why should you learn AWS?</a:t>
            </a:r>
          </a:p>
        </p:txBody>
      </p:sp>
      <p:pic>
        <p:nvPicPr>
          <p:cNvPr id="3074" name="Picture 2" descr="https://cdn-images-1.medium.com/max/800/1*qiFOai0mtbPTgVz5ol3wEg.jpeg">
            <a:extLst>
              <a:ext uri="{FF2B5EF4-FFF2-40B4-BE49-F238E27FC236}">
                <a16:creationId xmlns:a16="http://schemas.microsoft.com/office/drawing/2014/main" id="{3F025B13-EA5A-4657-AB0D-5AB901F161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4127" y="1690688"/>
            <a:ext cx="7620000" cy="4152900"/>
          </a:xfrm>
          <a:prstGeom prst="rect">
            <a:avLst/>
          </a:prstGeom>
          <a:noFill/>
          <a:extLst>
            <a:ext uri="{909E8E84-426E-40DD-AFC4-6F175D3DCCD1}">
              <a14:hiddenFill xmlns:a14="http://schemas.microsoft.com/office/drawing/2010/main">
                <a:solidFill>
                  <a:srgbClr val="FFFFFF"/>
                </a:solidFill>
              </a14:hiddenFill>
            </a:ext>
          </a:extLst>
        </p:spPr>
      </p:pic>
      <p:sp>
        <p:nvSpPr>
          <p:cNvPr id="5" name="Speech Bubble: Oval 4">
            <a:extLst>
              <a:ext uri="{FF2B5EF4-FFF2-40B4-BE49-F238E27FC236}">
                <a16:creationId xmlns:a16="http://schemas.microsoft.com/office/drawing/2014/main" id="{95B11E16-ACD9-4A1F-AE16-4B793A8C763A}"/>
              </a:ext>
            </a:extLst>
          </p:cNvPr>
          <p:cNvSpPr/>
          <p:nvPr/>
        </p:nvSpPr>
        <p:spPr>
          <a:xfrm>
            <a:off x="9073043" y="222221"/>
            <a:ext cx="2550952" cy="1325563"/>
          </a:xfrm>
          <a:prstGeom prst="wedgeEllipse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“10% of the internet runs in the cloud...we are yet to migrate the 90%! We need people with cloud experience”</a:t>
            </a:r>
          </a:p>
          <a:p>
            <a:pPr algn="ctr"/>
            <a:r>
              <a:rPr lang="en-US" sz="1200" dirty="0" err="1"/>
              <a:t>Re:Invent</a:t>
            </a:r>
            <a:r>
              <a:rPr lang="en-US" sz="1200" dirty="0"/>
              <a:t> 2017</a:t>
            </a:r>
          </a:p>
        </p:txBody>
      </p:sp>
      <p:sp>
        <p:nvSpPr>
          <p:cNvPr id="6" name="Rectangle: Rounded Corners 5">
            <a:extLst>
              <a:ext uri="{FF2B5EF4-FFF2-40B4-BE49-F238E27FC236}">
                <a16:creationId xmlns:a16="http://schemas.microsoft.com/office/drawing/2014/main" id="{623AAEB5-D9CD-4B5C-8CAA-413533E756D2}"/>
              </a:ext>
            </a:extLst>
          </p:cNvPr>
          <p:cNvSpPr/>
          <p:nvPr/>
        </p:nvSpPr>
        <p:spPr>
          <a:xfrm>
            <a:off x="8883941" y="3556932"/>
            <a:ext cx="2810312" cy="132556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400" dirty="0"/>
              <a:t>“A certificate in Amazon's AWS cloud technology can boost your salary by 26%”</a:t>
            </a:r>
          </a:p>
          <a:p>
            <a:pPr algn="ctr"/>
            <a:endParaRPr lang="en-US" sz="1400" dirty="0"/>
          </a:p>
          <a:p>
            <a:pPr algn="ctr"/>
            <a:r>
              <a:rPr lang="en-US" sz="1400" dirty="0">
                <a:hlinkClick r:id="rId3"/>
              </a:rPr>
              <a:t>Business Insider</a:t>
            </a:r>
            <a:endParaRPr lang="en-US" sz="1400" dirty="0"/>
          </a:p>
        </p:txBody>
      </p:sp>
    </p:spTree>
    <p:extLst>
      <p:ext uri="{BB962C8B-B14F-4D97-AF65-F5344CB8AC3E}">
        <p14:creationId xmlns:p14="http://schemas.microsoft.com/office/powerpoint/2010/main" val="3350617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Effect transition="in" filter="fade">
                                      <p:cBhvr>
                                        <p:cTn id="7" dur="500"/>
                                        <p:tgtEl>
                                          <p:spTgt spid="307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D1F3E0-8C3A-4338-BC5B-9192451B6165}"/>
              </a:ext>
            </a:extLst>
          </p:cNvPr>
          <p:cNvSpPr>
            <a:spLocks noGrp="1"/>
          </p:cNvSpPr>
          <p:nvPr>
            <p:ph type="title"/>
          </p:nvPr>
        </p:nvSpPr>
        <p:spPr/>
        <p:txBody>
          <a:bodyPr/>
          <a:lstStyle/>
          <a:p>
            <a:r>
              <a:rPr lang="en-US" dirty="0"/>
              <a:t>What is AWS?</a:t>
            </a:r>
          </a:p>
        </p:txBody>
      </p:sp>
      <p:sp>
        <p:nvSpPr>
          <p:cNvPr id="3" name="Content Placeholder 2">
            <a:extLst>
              <a:ext uri="{FF2B5EF4-FFF2-40B4-BE49-F238E27FC236}">
                <a16:creationId xmlns:a16="http://schemas.microsoft.com/office/drawing/2014/main" id="{6878A93A-E385-4F6A-B069-B575B602AB86}"/>
              </a:ext>
            </a:extLst>
          </p:cNvPr>
          <p:cNvSpPr>
            <a:spLocks noGrp="1"/>
          </p:cNvSpPr>
          <p:nvPr>
            <p:ph idx="1"/>
          </p:nvPr>
        </p:nvSpPr>
        <p:spPr/>
        <p:txBody>
          <a:bodyPr/>
          <a:lstStyle/>
          <a:p>
            <a:pPr marL="0" indent="0">
              <a:buNone/>
            </a:pPr>
            <a:r>
              <a:rPr lang="en-US" dirty="0"/>
              <a:t>For 11 years, AWS has been the world’s leader cloud provider, hitting a market share of almost 50%.</a:t>
            </a:r>
          </a:p>
          <a:p>
            <a:pPr marL="0" indent="0">
              <a:buNone/>
            </a:pPr>
            <a:r>
              <a:rPr lang="en-US" dirty="0"/>
              <a:t>AWS provides a plethora of different services that can add value to, almost, any business field (Virtual Machines, High Availability, Disaster Recovery, Serverless Computing, DBs, Notifications, Mobile Development tools, Internet of Things, Machine Learning, Big Data, Transcoding, </a:t>
            </a:r>
            <a:r>
              <a:rPr lang="en-US" dirty="0" err="1"/>
              <a:t>etc</a:t>
            </a:r>
            <a:r>
              <a:rPr lang="en-US" dirty="0"/>
              <a:t>, </a:t>
            </a:r>
            <a:r>
              <a:rPr lang="en-US" dirty="0" err="1"/>
              <a:t>etc</a:t>
            </a:r>
            <a:r>
              <a:rPr lang="en-US" dirty="0"/>
              <a:t>, </a:t>
            </a:r>
            <a:r>
              <a:rPr lang="en-US" dirty="0" err="1"/>
              <a:t>etc</a:t>
            </a:r>
            <a:r>
              <a:rPr lang="en-US" dirty="0"/>
              <a:t>).</a:t>
            </a:r>
          </a:p>
        </p:txBody>
      </p:sp>
    </p:spTree>
    <p:extLst>
      <p:ext uri="{BB962C8B-B14F-4D97-AF65-F5344CB8AC3E}">
        <p14:creationId xmlns:p14="http://schemas.microsoft.com/office/powerpoint/2010/main" val="25483175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E067AA-5B47-423A-B242-340580E43CCE}"/>
              </a:ext>
            </a:extLst>
          </p:cNvPr>
          <p:cNvSpPr>
            <a:spLocks noGrp="1"/>
          </p:cNvSpPr>
          <p:nvPr>
            <p:ph type="title"/>
          </p:nvPr>
        </p:nvSpPr>
        <p:spPr/>
        <p:txBody>
          <a:bodyPr/>
          <a:lstStyle/>
          <a:p>
            <a:r>
              <a:rPr lang="en-US"/>
              <a:t>AWS History</a:t>
            </a:r>
          </a:p>
        </p:txBody>
      </p:sp>
      <p:sp>
        <p:nvSpPr>
          <p:cNvPr id="3" name="Content Placeholder 2">
            <a:extLst>
              <a:ext uri="{FF2B5EF4-FFF2-40B4-BE49-F238E27FC236}">
                <a16:creationId xmlns:a16="http://schemas.microsoft.com/office/drawing/2014/main" id="{BA124510-A791-4B53-A1F9-17C64F1EBABD}"/>
              </a:ext>
            </a:extLst>
          </p:cNvPr>
          <p:cNvSpPr>
            <a:spLocks noGrp="1"/>
          </p:cNvSpPr>
          <p:nvPr>
            <p:ph idx="1"/>
          </p:nvPr>
        </p:nvSpPr>
        <p:spPr/>
        <p:txBody>
          <a:bodyPr/>
          <a:lstStyle/>
          <a:p>
            <a:r>
              <a:rPr lang="es-AR"/>
              <a:t>2003 –</a:t>
            </a:r>
            <a:r>
              <a:rPr lang="en-US"/>
              <a:t> Paper and business model for selling Amazon infra as a service</a:t>
            </a:r>
            <a:endParaRPr lang="es-AR"/>
          </a:p>
          <a:p>
            <a:r>
              <a:rPr lang="es-AR"/>
              <a:t>2004 – SQS</a:t>
            </a:r>
          </a:p>
          <a:p>
            <a:r>
              <a:rPr lang="es-AR"/>
              <a:t>2006 – AWS </a:t>
            </a:r>
            <a:r>
              <a:rPr lang="es-AR" err="1"/>
              <a:t>Officially</a:t>
            </a:r>
            <a:r>
              <a:rPr lang="es-AR"/>
              <a:t> </a:t>
            </a:r>
            <a:r>
              <a:rPr lang="es-AR" err="1"/>
              <a:t>launched</a:t>
            </a:r>
            <a:endParaRPr lang="es-AR"/>
          </a:p>
          <a:p>
            <a:r>
              <a:rPr lang="es-AR"/>
              <a:t>2010 – </a:t>
            </a:r>
            <a:r>
              <a:rPr lang="es-AR" err="1"/>
              <a:t>All</a:t>
            </a:r>
            <a:r>
              <a:rPr lang="es-AR"/>
              <a:t> Amazon.com moved </a:t>
            </a:r>
            <a:r>
              <a:rPr lang="es-AR" err="1"/>
              <a:t>to</a:t>
            </a:r>
            <a:r>
              <a:rPr lang="es-AR"/>
              <a:t> AWS</a:t>
            </a:r>
          </a:p>
          <a:p>
            <a:r>
              <a:rPr lang="es-AR"/>
              <a:t>2012 – </a:t>
            </a:r>
            <a:r>
              <a:rPr lang="es-AR" err="1"/>
              <a:t>First</a:t>
            </a:r>
            <a:r>
              <a:rPr lang="es-AR"/>
              <a:t> </a:t>
            </a:r>
            <a:r>
              <a:rPr lang="es-AR" err="1"/>
              <a:t>Re:Invent</a:t>
            </a:r>
            <a:endParaRPr lang="es-AR"/>
          </a:p>
          <a:p>
            <a:r>
              <a:rPr lang="es-AR"/>
              <a:t>2013 – </a:t>
            </a:r>
            <a:r>
              <a:rPr lang="es-AR" err="1"/>
              <a:t>Certifications</a:t>
            </a:r>
            <a:endParaRPr lang="es-AR"/>
          </a:p>
          <a:p>
            <a:r>
              <a:rPr lang="es-AR"/>
              <a:t>2015 – AWS </a:t>
            </a:r>
            <a:r>
              <a:rPr lang="es-AR" err="1"/>
              <a:t>breaks</a:t>
            </a:r>
            <a:r>
              <a:rPr lang="es-AR"/>
              <a:t> </a:t>
            </a:r>
            <a:r>
              <a:rPr lang="es-AR" err="1"/>
              <a:t>out</a:t>
            </a:r>
            <a:r>
              <a:rPr lang="es-AR"/>
              <a:t> </a:t>
            </a:r>
            <a:r>
              <a:rPr lang="es-AR" err="1"/>
              <a:t>its</a:t>
            </a:r>
            <a:r>
              <a:rPr lang="es-AR"/>
              <a:t> </a:t>
            </a:r>
            <a:r>
              <a:rPr lang="es-AR" err="1"/>
              <a:t>revenue</a:t>
            </a:r>
            <a:endParaRPr lang="en-US"/>
          </a:p>
        </p:txBody>
      </p:sp>
    </p:spTree>
    <p:extLst>
      <p:ext uri="{BB962C8B-B14F-4D97-AF65-F5344CB8AC3E}">
        <p14:creationId xmlns:p14="http://schemas.microsoft.com/office/powerpoint/2010/main" val="42236453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E5EFAC-1E35-44F9-B88D-55922F65442A}"/>
              </a:ext>
            </a:extLst>
          </p:cNvPr>
          <p:cNvSpPr>
            <a:spLocks noGrp="1"/>
          </p:cNvSpPr>
          <p:nvPr>
            <p:ph type="title"/>
          </p:nvPr>
        </p:nvSpPr>
        <p:spPr/>
        <p:txBody>
          <a:bodyPr/>
          <a:lstStyle/>
          <a:p>
            <a:r>
              <a:rPr lang="en-US"/>
              <a:t>AWS Innovation pace</a:t>
            </a:r>
          </a:p>
        </p:txBody>
      </p:sp>
      <p:pic>
        <p:nvPicPr>
          <p:cNvPr id="4" name="Picture 3">
            <a:extLst>
              <a:ext uri="{FF2B5EF4-FFF2-40B4-BE49-F238E27FC236}">
                <a16:creationId xmlns:a16="http://schemas.microsoft.com/office/drawing/2014/main" id="{C203A907-267F-4095-9245-7BDC04193A80}"/>
              </a:ext>
            </a:extLst>
          </p:cNvPr>
          <p:cNvPicPr>
            <a:picLocks noChangeAspect="1"/>
          </p:cNvPicPr>
          <p:nvPr/>
        </p:nvPicPr>
        <p:blipFill>
          <a:blip r:embed="rId2"/>
          <a:stretch>
            <a:fillRect/>
          </a:stretch>
        </p:blipFill>
        <p:spPr>
          <a:xfrm>
            <a:off x="223935" y="1526394"/>
            <a:ext cx="8929396" cy="4966481"/>
          </a:xfrm>
          <a:prstGeom prst="rect">
            <a:avLst/>
          </a:prstGeom>
        </p:spPr>
      </p:pic>
    </p:spTree>
    <p:extLst>
      <p:ext uri="{BB962C8B-B14F-4D97-AF65-F5344CB8AC3E}">
        <p14:creationId xmlns:p14="http://schemas.microsoft.com/office/powerpoint/2010/main" val="35758711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BE9F8-C323-4E97-B7C8-25AFB59145BB}"/>
              </a:ext>
            </a:extLst>
          </p:cNvPr>
          <p:cNvSpPr>
            <a:spLocks noGrp="1"/>
          </p:cNvSpPr>
          <p:nvPr>
            <p:ph type="title"/>
          </p:nvPr>
        </p:nvSpPr>
        <p:spPr/>
        <p:txBody>
          <a:bodyPr/>
          <a:lstStyle/>
          <a:p>
            <a:r>
              <a:rPr lang="en-US"/>
              <a:t>AWS Global Infrastructure</a:t>
            </a:r>
          </a:p>
        </p:txBody>
      </p:sp>
      <p:pic>
        <p:nvPicPr>
          <p:cNvPr id="4098" name="Picture 2" descr="AWS Global Infrastructure">
            <a:extLst>
              <a:ext uri="{FF2B5EF4-FFF2-40B4-BE49-F238E27FC236}">
                <a16:creationId xmlns:a16="http://schemas.microsoft.com/office/drawing/2014/main" id="{46ABCD06-21E0-4D9B-96D3-700625B20D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6082" y="1690291"/>
            <a:ext cx="8471224" cy="480258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458B0A3-CC5F-47BE-8928-380C5FB61F7D}"/>
              </a:ext>
            </a:extLst>
          </p:cNvPr>
          <p:cNvSpPr txBox="1"/>
          <p:nvPr/>
        </p:nvSpPr>
        <p:spPr>
          <a:xfrm>
            <a:off x="8577165" y="3582955"/>
            <a:ext cx="3470988" cy="923330"/>
          </a:xfrm>
          <a:prstGeom prst="rect">
            <a:avLst/>
          </a:prstGeom>
          <a:noFill/>
        </p:spPr>
        <p:txBody>
          <a:bodyPr wrap="square" rtlCol="0">
            <a:spAutoFit/>
          </a:bodyPr>
          <a:lstStyle/>
          <a:p>
            <a:r>
              <a:rPr lang="en-US" dirty="0"/>
              <a:t>18 Regions (+4 in 2018)</a:t>
            </a:r>
          </a:p>
          <a:p>
            <a:r>
              <a:rPr lang="en-US" dirty="0"/>
              <a:t>52 Availability Zones (+12 in 2018)</a:t>
            </a:r>
          </a:p>
          <a:p>
            <a:r>
              <a:rPr lang="en-US" dirty="0"/>
              <a:t>100+ Edge Locations (CDN)</a:t>
            </a:r>
          </a:p>
        </p:txBody>
      </p:sp>
    </p:spTree>
    <p:extLst>
      <p:ext uri="{BB962C8B-B14F-4D97-AF65-F5344CB8AC3E}">
        <p14:creationId xmlns:p14="http://schemas.microsoft.com/office/powerpoint/2010/main" val="30434294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353E91-3E28-482C-A3CE-F36B5191F4F8}"/>
              </a:ext>
            </a:extLst>
          </p:cNvPr>
          <p:cNvSpPr>
            <a:spLocks noGrp="1"/>
          </p:cNvSpPr>
          <p:nvPr>
            <p:ph type="title"/>
          </p:nvPr>
        </p:nvSpPr>
        <p:spPr/>
        <p:txBody>
          <a:bodyPr/>
          <a:lstStyle/>
          <a:p>
            <a:r>
              <a:rPr lang="en-US" dirty="0"/>
              <a:t>Regions and Availability Zones</a:t>
            </a:r>
          </a:p>
        </p:txBody>
      </p:sp>
      <p:pic>
        <p:nvPicPr>
          <p:cNvPr id="5122" name="Picture 2" descr="Image result for aws region and availability zone">
            <a:extLst>
              <a:ext uri="{FF2B5EF4-FFF2-40B4-BE49-F238E27FC236}">
                <a16:creationId xmlns:a16="http://schemas.microsoft.com/office/drawing/2014/main" id="{41370F59-ACE3-4F98-8C6E-8C5C69BFB2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978089"/>
            <a:ext cx="5459486" cy="370425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5F003DD-9431-45E9-8BDE-2A4270334216}"/>
              </a:ext>
            </a:extLst>
          </p:cNvPr>
          <p:cNvSpPr txBox="1"/>
          <p:nvPr/>
        </p:nvSpPr>
        <p:spPr>
          <a:xfrm>
            <a:off x="6979298" y="3091551"/>
            <a:ext cx="3153747" cy="1754326"/>
          </a:xfrm>
          <a:prstGeom prst="rect">
            <a:avLst/>
          </a:prstGeom>
          <a:noFill/>
        </p:spPr>
        <p:txBody>
          <a:bodyPr wrap="square" rtlCol="0">
            <a:spAutoFit/>
          </a:bodyPr>
          <a:lstStyle/>
          <a:p>
            <a:r>
              <a:rPr lang="en-US" b="1" dirty="0"/>
              <a:t>Region</a:t>
            </a:r>
            <a:r>
              <a:rPr lang="en-US" dirty="0"/>
              <a:t>: Geographical area consisting of 2+ AZs</a:t>
            </a:r>
          </a:p>
          <a:p>
            <a:r>
              <a:rPr lang="en-US" b="1" dirty="0"/>
              <a:t>AZ</a:t>
            </a:r>
            <a:r>
              <a:rPr lang="en-US" dirty="0"/>
              <a:t>: Datacenter far enough apart from each other to survive natural disasters. Still with low latency</a:t>
            </a:r>
          </a:p>
        </p:txBody>
      </p:sp>
    </p:spTree>
    <p:extLst>
      <p:ext uri="{BB962C8B-B14F-4D97-AF65-F5344CB8AC3E}">
        <p14:creationId xmlns:p14="http://schemas.microsoft.com/office/powerpoint/2010/main" val="672667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525E1D-6A24-465C-85A4-406486313588}"/>
              </a:ext>
            </a:extLst>
          </p:cNvPr>
          <p:cNvSpPr>
            <a:spLocks noGrp="1"/>
          </p:cNvSpPr>
          <p:nvPr>
            <p:ph type="title"/>
          </p:nvPr>
        </p:nvSpPr>
        <p:spPr/>
        <p:txBody>
          <a:bodyPr/>
          <a:lstStyle/>
          <a:p>
            <a:r>
              <a:rPr lang="en-US" dirty="0"/>
              <a:t>AWS’s Backbone</a:t>
            </a:r>
          </a:p>
        </p:txBody>
      </p:sp>
      <p:grpSp>
        <p:nvGrpSpPr>
          <p:cNvPr id="18" name="Group 17">
            <a:extLst>
              <a:ext uri="{FF2B5EF4-FFF2-40B4-BE49-F238E27FC236}">
                <a16:creationId xmlns:a16="http://schemas.microsoft.com/office/drawing/2014/main" id="{DB591FE1-BC1B-4220-A378-ABA8B375B87E}"/>
              </a:ext>
            </a:extLst>
          </p:cNvPr>
          <p:cNvGrpSpPr/>
          <p:nvPr/>
        </p:nvGrpSpPr>
        <p:grpSpPr>
          <a:xfrm>
            <a:off x="711491" y="1652675"/>
            <a:ext cx="8314983" cy="1409523"/>
            <a:chOff x="946383" y="1518451"/>
            <a:chExt cx="8314983" cy="1409523"/>
          </a:xfrm>
        </p:grpSpPr>
        <p:grpSp>
          <p:nvGrpSpPr>
            <p:cNvPr id="14" name="Group 13">
              <a:extLst>
                <a:ext uri="{FF2B5EF4-FFF2-40B4-BE49-F238E27FC236}">
                  <a16:creationId xmlns:a16="http://schemas.microsoft.com/office/drawing/2014/main" id="{23CE0665-6B95-4140-8838-CEA8183CDCCF}"/>
                </a:ext>
              </a:extLst>
            </p:cNvPr>
            <p:cNvGrpSpPr/>
            <p:nvPr/>
          </p:nvGrpSpPr>
          <p:grpSpPr>
            <a:xfrm>
              <a:off x="946383" y="1518451"/>
              <a:ext cx="8314983" cy="1409523"/>
              <a:chOff x="946383" y="1518451"/>
              <a:chExt cx="8314983" cy="1409523"/>
            </a:xfrm>
          </p:grpSpPr>
          <p:grpSp>
            <p:nvGrpSpPr>
              <p:cNvPr id="10" name="Group 9">
                <a:extLst>
                  <a:ext uri="{FF2B5EF4-FFF2-40B4-BE49-F238E27FC236}">
                    <a16:creationId xmlns:a16="http://schemas.microsoft.com/office/drawing/2014/main" id="{DB70A06E-AC53-4FDB-9C55-172477EA5E73}"/>
                  </a:ext>
                </a:extLst>
              </p:cNvPr>
              <p:cNvGrpSpPr/>
              <p:nvPr/>
            </p:nvGrpSpPr>
            <p:grpSpPr>
              <a:xfrm>
                <a:off x="946383" y="1518451"/>
                <a:ext cx="1202306" cy="1409523"/>
                <a:chOff x="946383" y="1518451"/>
                <a:chExt cx="1202306" cy="1409523"/>
              </a:xfrm>
            </p:grpSpPr>
            <p:pic>
              <p:nvPicPr>
                <p:cNvPr id="1036" name="Picture 12" descr="Image result for s3 logo png">
                  <a:extLst>
                    <a:ext uri="{FF2B5EF4-FFF2-40B4-BE49-F238E27FC236}">
                      <a16:creationId xmlns:a16="http://schemas.microsoft.com/office/drawing/2014/main" id="{31E61D78-F2A0-4826-81C0-350048C9B3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6383" y="1518451"/>
                  <a:ext cx="1202306" cy="120230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CE359218-BE6E-4301-93E7-F2CEC49C9156}"/>
                    </a:ext>
                  </a:extLst>
                </p:cNvPr>
                <p:cNvSpPr txBox="1"/>
                <p:nvPr/>
              </p:nvSpPr>
              <p:spPr>
                <a:xfrm>
                  <a:off x="1130865" y="2558642"/>
                  <a:ext cx="833342" cy="369332"/>
                </a:xfrm>
                <a:prstGeom prst="rect">
                  <a:avLst/>
                </a:prstGeom>
                <a:noFill/>
              </p:spPr>
              <p:txBody>
                <a:bodyPr wrap="square" rtlCol="0">
                  <a:spAutoFit/>
                </a:bodyPr>
                <a:lstStyle/>
                <a:p>
                  <a:pPr algn="ctr"/>
                  <a:r>
                    <a:rPr lang="en-US" dirty="0"/>
                    <a:t>S3</a:t>
                  </a:r>
                </a:p>
              </p:txBody>
            </p:sp>
          </p:grpSp>
          <p:sp>
            <p:nvSpPr>
              <p:cNvPr id="13" name="TextBox 12">
                <a:extLst>
                  <a:ext uri="{FF2B5EF4-FFF2-40B4-BE49-F238E27FC236}">
                    <a16:creationId xmlns:a16="http://schemas.microsoft.com/office/drawing/2014/main" id="{A32D3813-06FB-4C96-B275-193747AE0BCF}"/>
                  </a:ext>
                </a:extLst>
              </p:cNvPr>
              <p:cNvSpPr txBox="1"/>
              <p:nvPr/>
            </p:nvSpPr>
            <p:spPr>
              <a:xfrm>
                <a:off x="2148685" y="1945920"/>
                <a:ext cx="7112681" cy="954107"/>
              </a:xfrm>
              <a:prstGeom prst="rect">
                <a:avLst/>
              </a:prstGeom>
              <a:noFill/>
            </p:spPr>
            <p:txBody>
              <a:bodyPr wrap="square" rtlCol="0">
                <a:spAutoFit/>
              </a:bodyPr>
              <a:lstStyle/>
              <a:p>
                <a:r>
                  <a:rPr lang="en-US" sz="1400" dirty="0"/>
                  <a:t>Object storage built to store and retrieve any amount of data from anywhere and designed to deliver 99.999999999% (eleven 9s) durability. Widely used across all different AWS services, specially for input/output of files. It also lets you host static websites (angular/react/vue.js) or content.</a:t>
                </a:r>
              </a:p>
            </p:txBody>
          </p:sp>
        </p:grpSp>
        <p:sp>
          <p:nvSpPr>
            <p:cNvPr id="17" name="TextBox 16">
              <a:extLst>
                <a:ext uri="{FF2B5EF4-FFF2-40B4-BE49-F238E27FC236}">
                  <a16:creationId xmlns:a16="http://schemas.microsoft.com/office/drawing/2014/main" id="{394DA6F9-AE36-4A95-863A-C81F1AB9A49A}"/>
                </a:ext>
              </a:extLst>
            </p:cNvPr>
            <p:cNvSpPr txBox="1"/>
            <p:nvPr/>
          </p:nvSpPr>
          <p:spPr>
            <a:xfrm>
              <a:off x="2151917" y="1651724"/>
              <a:ext cx="2398147" cy="369332"/>
            </a:xfrm>
            <a:prstGeom prst="rect">
              <a:avLst/>
            </a:prstGeom>
            <a:noFill/>
          </p:spPr>
          <p:txBody>
            <a:bodyPr wrap="square" rtlCol="0">
              <a:spAutoFit/>
            </a:bodyPr>
            <a:lstStyle/>
            <a:p>
              <a:r>
                <a:rPr lang="en-US" dirty="0"/>
                <a:t>Simple Storage Service</a:t>
              </a:r>
            </a:p>
          </p:txBody>
        </p:sp>
      </p:grpSp>
      <p:grpSp>
        <p:nvGrpSpPr>
          <p:cNvPr id="19" name="Group 18">
            <a:extLst>
              <a:ext uri="{FF2B5EF4-FFF2-40B4-BE49-F238E27FC236}">
                <a16:creationId xmlns:a16="http://schemas.microsoft.com/office/drawing/2014/main" id="{D885CE7D-E779-4A6D-A43A-5CEAD8A1C1A4}"/>
              </a:ext>
            </a:extLst>
          </p:cNvPr>
          <p:cNvGrpSpPr/>
          <p:nvPr/>
        </p:nvGrpSpPr>
        <p:grpSpPr>
          <a:xfrm>
            <a:off x="895973" y="3213521"/>
            <a:ext cx="8130501" cy="1222442"/>
            <a:chOff x="1130865" y="3079297"/>
            <a:chExt cx="8130501" cy="1222442"/>
          </a:xfrm>
        </p:grpSpPr>
        <p:grpSp>
          <p:nvGrpSpPr>
            <p:cNvPr id="11" name="Group 10">
              <a:extLst>
                <a:ext uri="{FF2B5EF4-FFF2-40B4-BE49-F238E27FC236}">
                  <a16:creationId xmlns:a16="http://schemas.microsoft.com/office/drawing/2014/main" id="{0F199DB6-3F36-47EB-85BD-6000A171AEE3}"/>
                </a:ext>
              </a:extLst>
            </p:cNvPr>
            <p:cNvGrpSpPr/>
            <p:nvPr/>
          </p:nvGrpSpPr>
          <p:grpSpPr>
            <a:xfrm>
              <a:off x="1130865" y="3079297"/>
              <a:ext cx="833342" cy="1222442"/>
              <a:chOff x="1130865" y="2892251"/>
              <a:chExt cx="833342" cy="1222442"/>
            </a:xfrm>
          </p:grpSpPr>
          <p:pic>
            <p:nvPicPr>
              <p:cNvPr id="7" name="Picture 6">
                <a:extLst>
                  <a:ext uri="{FF2B5EF4-FFF2-40B4-BE49-F238E27FC236}">
                    <a16:creationId xmlns:a16="http://schemas.microsoft.com/office/drawing/2014/main" id="{B8750971-5A92-4F4C-BC90-A5866A983B04}"/>
                  </a:ext>
                </a:extLst>
              </p:cNvPr>
              <p:cNvPicPr>
                <a:picLocks noChangeAspect="1"/>
              </p:cNvPicPr>
              <p:nvPr/>
            </p:nvPicPr>
            <p:blipFill>
              <a:blip r:embed="rId3"/>
              <a:stretch>
                <a:fillRect/>
              </a:stretch>
            </p:blipFill>
            <p:spPr>
              <a:xfrm>
                <a:off x="1130865" y="2892251"/>
                <a:ext cx="833342" cy="929794"/>
              </a:xfrm>
              <a:prstGeom prst="rect">
                <a:avLst/>
              </a:prstGeom>
            </p:spPr>
          </p:pic>
          <p:sp>
            <p:nvSpPr>
              <p:cNvPr id="15" name="TextBox 14">
                <a:extLst>
                  <a:ext uri="{FF2B5EF4-FFF2-40B4-BE49-F238E27FC236}">
                    <a16:creationId xmlns:a16="http://schemas.microsoft.com/office/drawing/2014/main" id="{D1BCDF0D-7C42-43C0-B186-949813819ACD}"/>
                  </a:ext>
                </a:extLst>
              </p:cNvPr>
              <p:cNvSpPr txBox="1"/>
              <p:nvPr/>
            </p:nvSpPr>
            <p:spPr>
              <a:xfrm>
                <a:off x="1130865" y="3745361"/>
                <a:ext cx="833342" cy="369332"/>
              </a:xfrm>
              <a:prstGeom prst="rect">
                <a:avLst/>
              </a:prstGeom>
              <a:noFill/>
            </p:spPr>
            <p:txBody>
              <a:bodyPr wrap="square" rtlCol="0">
                <a:spAutoFit/>
              </a:bodyPr>
              <a:lstStyle/>
              <a:p>
                <a:pPr algn="ctr"/>
                <a:r>
                  <a:rPr lang="en-US" dirty="0"/>
                  <a:t>EC2</a:t>
                </a:r>
              </a:p>
            </p:txBody>
          </p:sp>
        </p:grpSp>
        <p:sp>
          <p:nvSpPr>
            <p:cNvPr id="21" name="TextBox 20">
              <a:extLst>
                <a:ext uri="{FF2B5EF4-FFF2-40B4-BE49-F238E27FC236}">
                  <a16:creationId xmlns:a16="http://schemas.microsoft.com/office/drawing/2014/main" id="{47651CEC-863B-4523-AB05-6A6B4F2BB13B}"/>
                </a:ext>
              </a:extLst>
            </p:cNvPr>
            <p:cNvSpPr txBox="1"/>
            <p:nvPr/>
          </p:nvSpPr>
          <p:spPr>
            <a:xfrm>
              <a:off x="2148685" y="3429000"/>
              <a:ext cx="7112681" cy="523220"/>
            </a:xfrm>
            <a:prstGeom prst="rect">
              <a:avLst/>
            </a:prstGeom>
            <a:noFill/>
          </p:spPr>
          <p:txBody>
            <a:bodyPr wrap="square" rtlCol="0">
              <a:spAutoFit/>
            </a:bodyPr>
            <a:lstStyle/>
            <a:p>
              <a:r>
                <a:rPr lang="en-US" sz="1400" dirty="0"/>
                <a:t>Provides secure, resizable compute capacity in the cloud. AKA VMs in the cloud. Widely used across many different AWS services for processing and computing.</a:t>
              </a:r>
            </a:p>
          </p:txBody>
        </p:sp>
        <p:sp>
          <p:nvSpPr>
            <p:cNvPr id="25" name="TextBox 24">
              <a:extLst>
                <a:ext uri="{FF2B5EF4-FFF2-40B4-BE49-F238E27FC236}">
                  <a16:creationId xmlns:a16="http://schemas.microsoft.com/office/drawing/2014/main" id="{52AAB42C-B8B0-44C8-BE5E-F7DBFB9EB943}"/>
                </a:ext>
              </a:extLst>
            </p:cNvPr>
            <p:cNvSpPr txBox="1"/>
            <p:nvPr/>
          </p:nvSpPr>
          <p:spPr>
            <a:xfrm>
              <a:off x="2148684" y="3145567"/>
              <a:ext cx="2398147" cy="369332"/>
            </a:xfrm>
            <a:prstGeom prst="rect">
              <a:avLst/>
            </a:prstGeom>
            <a:noFill/>
          </p:spPr>
          <p:txBody>
            <a:bodyPr wrap="square" rtlCol="0">
              <a:spAutoFit/>
            </a:bodyPr>
            <a:lstStyle/>
            <a:p>
              <a:r>
                <a:rPr lang="en-US" dirty="0"/>
                <a:t>Elastic Compute Cloud</a:t>
              </a:r>
            </a:p>
          </p:txBody>
        </p:sp>
      </p:grpSp>
      <p:grpSp>
        <p:nvGrpSpPr>
          <p:cNvPr id="20" name="Group 19">
            <a:extLst>
              <a:ext uri="{FF2B5EF4-FFF2-40B4-BE49-F238E27FC236}">
                <a16:creationId xmlns:a16="http://schemas.microsoft.com/office/drawing/2014/main" id="{1DD76E63-CF9A-4D5E-A00F-F28719FFC01C}"/>
              </a:ext>
            </a:extLst>
          </p:cNvPr>
          <p:cNvGrpSpPr/>
          <p:nvPr/>
        </p:nvGrpSpPr>
        <p:grpSpPr>
          <a:xfrm>
            <a:off x="711491" y="4615417"/>
            <a:ext cx="8314982" cy="1211526"/>
            <a:chOff x="946383" y="4481193"/>
            <a:chExt cx="8314982" cy="1211526"/>
          </a:xfrm>
        </p:grpSpPr>
        <p:grpSp>
          <p:nvGrpSpPr>
            <p:cNvPr id="12" name="Group 11">
              <a:extLst>
                <a:ext uri="{FF2B5EF4-FFF2-40B4-BE49-F238E27FC236}">
                  <a16:creationId xmlns:a16="http://schemas.microsoft.com/office/drawing/2014/main" id="{CF4055AA-0CB0-4D25-A710-A2D13AEFAED0}"/>
                </a:ext>
              </a:extLst>
            </p:cNvPr>
            <p:cNvGrpSpPr/>
            <p:nvPr/>
          </p:nvGrpSpPr>
          <p:grpSpPr>
            <a:xfrm>
              <a:off x="946383" y="4499273"/>
              <a:ext cx="1202306" cy="1193446"/>
              <a:chOff x="941956" y="4065391"/>
              <a:chExt cx="1202306" cy="1193446"/>
            </a:xfrm>
          </p:grpSpPr>
          <p:pic>
            <p:nvPicPr>
              <p:cNvPr id="1034" name="Picture 10" descr="Image result for AWS vpc LOGO">
                <a:extLst>
                  <a:ext uri="{FF2B5EF4-FFF2-40B4-BE49-F238E27FC236}">
                    <a16:creationId xmlns:a16="http://schemas.microsoft.com/office/drawing/2014/main" id="{215D672C-17B9-4406-A9F3-5BED0DF537B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1956" y="4065391"/>
                <a:ext cx="1202306" cy="831996"/>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CE1F32A3-F48F-46CC-996B-E7550A62097C}"/>
                  </a:ext>
                </a:extLst>
              </p:cNvPr>
              <p:cNvSpPr txBox="1"/>
              <p:nvPr/>
            </p:nvSpPr>
            <p:spPr>
              <a:xfrm>
                <a:off x="1126438" y="4889505"/>
                <a:ext cx="833342" cy="369332"/>
              </a:xfrm>
              <a:prstGeom prst="rect">
                <a:avLst/>
              </a:prstGeom>
              <a:noFill/>
            </p:spPr>
            <p:txBody>
              <a:bodyPr wrap="square" rtlCol="0">
                <a:spAutoFit/>
              </a:bodyPr>
              <a:lstStyle/>
              <a:p>
                <a:pPr algn="ctr"/>
                <a:r>
                  <a:rPr lang="en-US" dirty="0"/>
                  <a:t>VPC</a:t>
                </a:r>
              </a:p>
            </p:txBody>
          </p:sp>
        </p:grpSp>
        <p:sp>
          <p:nvSpPr>
            <p:cNvPr id="22" name="TextBox 21">
              <a:extLst>
                <a:ext uri="{FF2B5EF4-FFF2-40B4-BE49-F238E27FC236}">
                  <a16:creationId xmlns:a16="http://schemas.microsoft.com/office/drawing/2014/main" id="{00B9A38E-0BFB-473F-BAF0-6F149E87D283}"/>
                </a:ext>
              </a:extLst>
            </p:cNvPr>
            <p:cNvSpPr txBox="1"/>
            <p:nvPr/>
          </p:nvSpPr>
          <p:spPr>
            <a:xfrm>
              <a:off x="2148684" y="4761086"/>
              <a:ext cx="7112681" cy="738664"/>
            </a:xfrm>
            <a:prstGeom prst="rect">
              <a:avLst/>
            </a:prstGeom>
            <a:noFill/>
          </p:spPr>
          <p:txBody>
            <a:bodyPr wrap="square" rtlCol="0">
              <a:spAutoFit/>
            </a:bodyPr>
            <a:lstStyle/>
            <a:p>
              <a:r>
                <a:rPr lang="en-US" sz="1400" dirty="0"/>
                <a:t>Lets you launch AWS resources in a virtual network that you define. You have complete control over your virtual networking environment, including selection of your own IP address range, creation of subnets, and configuration of route tables and network gateways.</a:t>
              </a:r>
            </a:p>
          </p:txBody>
        </p:sp>
        <p:sp>
          <p:nvSpPr>
            <p:cNvPr id="27" name="TextBox 26">
              <a:extLst>
                <a:ext uri="{FF2B5EF4-FFF2-40B4-BE49-F238E27FC236}">
                  <a16:creationId xmlns:a16="http://schemas.microsoft.com/office/drawing/2014/main" id="{2ABDD730-B89B-4D38-A2E5-24310F708963}"/>
                </a:ext>
              </a:extLst>
            </p:cNvPr>
            <p:cNvSpPr txBox="1"/>
            <p:nvPr/>
          </p:nvSpPr>
          <p:spPr>
            <a:xfrm>
              <a:off x="2148683" y="4481193"/>
              <a:ext cx="2398147" cy="369332"/>
            </a:xfrm>
            <a:prstGeom prst="rect">
              <a:avLst/>
            </a:prstGeom>
            <a:noFill/>
          </p:spPr>
          <p:txBody>
            <a:bodyPr wrap="square" rtlCol="0">
              <a:spAutoFit/>
            </a:bodyPr>
            <a:lstStyle/>
            <a:p>
              <a:r>
                <a:rPr lang="en-US" dirty="0"/>
                <a:t>Virtual Private Cloud</a:t>
              </a:r>
            </a:p>
          </p:txBody>
        </p:sp>
      </p:grpSp>
    </p:spTree>
    <p:extLst>
      <p:ext uri="{BB962C8B-B14F-4D97-AF65-F5344CB8AC3E}">
        <p14:creationId xmlns:p14="http://schemas.microsoft.com/office/powerpoint/2010/main" val="959573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A4D68-7F30-41C5-9FB7-BBEBB7153734}"/>
              </a:ext>
            </a:extLst>
          </p:cNvPr>
          <p:cNvSpPr>
            <a:spLocks noGrp="1"/>
          </p:cNvSpPr>
          <p:nvPr>
            <p:ph type="title"/>
          </p:nvPr>
        </p:nvSpPr>
        <p:spPr/>
        <p:txBody>
          <a:bodyPr/>
          <a:lstStyle/>
          <a:p>
            <a:r>
              <a:rPr lang="en-US"/>
              <a:t>AWS Services</a:t>
            </a:r>
          </a:p>
        </p:txBody>
      </p:sp>
      <p:pic>
        <p:nvPicPr>
          <p:cNvPr id="5" name="Picture 4">
            <a:extLst>
              <a:ext uri="{FF2B5EF4-FFF2-40B4-BE49-F238E27FC236}">
                <a16:creationId xmlns:a16="http://schemas.microsoft.com/office/drawing/2014/main" id="{6CAEEBEF-3F63-4913-A39B-BEEC927DA3B9}"/>
              </a:ext>
            </a:extLst>
          </p:cNvPr>
          <p:cNvPicPr>
            <a:picLocks noChangeAspect="1"/>
          </p:cNvPicPr>
          <p:nvPr/>
        </p:nvPicPr>
        <p:blipFill>
          <a:blip r:embed="rId2"/>
          <a:stretch>
            <a:fillRect/>
          </a:stretch>
        </p:blipFill>
        <p:spPr>
          <a:xfrm>
            <a:off x="280891" y="1517876"/>
            <a:ext cx="4781550" cy="4867275"/>
          </a:xfrm>
          <a:prstGeom prst="rect">
            <a:avLst/>
          </a:prstGeom>
        </p:spPr>
      </p:pic>
      <p:pic>
        <p:nvPicPr>
          <p:cNvPr id="7" name="Picture 6">
            <a:extLst>
              <a:ext uri="{FF2B5EF4-FFF2-40B4-BE49-F238E27FC236}">
                <a16:creationId xmlns:a16="http://schemas.microsoft.com/office/drawing/2014/main" id="{0DC43B3D-8507-4DBB-A222-EC2A7AFF9149}"/>
              </a:ext>
            </a:extLst>
          </p:cNvPr>
          <p:cNvPicPr>
            <a:picLocks noChangeAspect="1"/>
          </p:cNvPicPr>
          <p:nvPr/>
        </p:nvPicPr>
        <p:blipFill>
          <a:blip r:embed="rId3"/>
          <a:stretch>
            <a:fillRect/>
          </a:stretch>
        </p:blipFill>
        <p:spPr>
          <a:xfrm>
            <a:off x="4944253" y="1517876"/>
            <a:ext cx="4972050" cy="3362325"/>
          </a:xfrm>
          <a:prstGeom prst="rect">
            <a:avLst/>
          </a:prstGeom>
        </p:spPr>
      </p:pic>
    </p:spTree>
    <p:extLst>
      <p:ext uri="{BB962C8B-B14F-4D97-AF65-F5344CB8AC3E}">
        <p14:creationId xmlns:p14="http://schemas.microsoft.com/office/powerpoint/2010/main" val="26783208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4B0F60-4BCE-43E1-90A1-6720C0899B4F}"/>
              </a:ext>
            </a:extLst>
          </p:cNvPr>
          <p:cNvSpPr>
            <a:spLocks noGrp="1"/>
          </p:cNvSpPr>
          <p:nvPr>
            <p:ph type="title"/>
          </p:nvPr>
        </p:nvSpPr>
        <p:spPr/>
        <p:txBody>
          <a:bodyPr/>
          <a:lstStyle/>
          <a:p>
            <a:r>
              <a:rPr lang="en-US"/>
              <a:t>AWS Services</a:t>
            </a:r>
          </a:p>
        </p:txBody>
      </p:sp>
      <p:pic>
        <p:nvPicPr>
          <p:cNvPr id="5" name="Picture 4">
            <a:extLst>
              <a:ext uri="{FF2B5EF4-FFF2-40B4-BE49-F238E27FC236}">
                <a16:creationId xmlns:a16="http://schemas.microsoft.com/office/drawing/2014/main" id="{87FC76E9-4DD3-42D6-87CB-D2A74D9973C5}"/>
              </a:ext>
            </a:extLst>
          </p:cNvPr>
          <p:cNvPicPr>
            <a:picLocks noChangeAspect="1"/>
          </p:cNvPicPr>
          <p:nvPr/>
        </p:nvPicPr>
        <p:blipFill>
          <a:blip r:embed="rId2"/>
          <a:stretch>
            <a:fillRect/>
          </a:stretch>
        </p:blipFill>
        <p:spPr>
          <a:xfrm>
            <a:off x="400827" y="1446242"/>
            <a:ext cx="4511455" cy="4721290"/>
          </a:xfrm>
          <a:prstGeom prst="rect">
            <a:avLst/>
          </a:prstGeom>
        </p:spPr>
      </p:pic>
      <p:pic>
        <p:nvPicPr>
          <p:cNvPr id="7" name="Picture 6">
            <a:extLst>
              <a:ext uri="{FF2B5EF4-FFF2-40B4-BE49-F238E27FC236}">
                <a16:creationId xmlns:a16="http://schemas.microsoft.com/office/drawing/2014/main" id="{EB1A6193-AF36-43FB-B02A-C30AC5BAD548}"/>
              </a:ext>
            </a:extLst>
          </p:cNvPr>
          <p:cNvPicPr>
            <a:picLocks noChangeAspect="1"/>
          </p:cNvPicPr>
          <p:nvPr/>
        </p:nvPicPr>
        <p:blipFill>
          <a:blip r:embed="rId3"/>
          <a:stretch>
            <a:fillRect/>
          </a:stretch>
        </p:blipFill>
        <p:spPr>
          <a:xfrm>
            <a:off x="4912282" y="1520887"/>
            <a:ext cx="4697185" cy="3986308"/>
          </a:xfrm>
          <a:prstGeom prst="rect">
            <a:avLst/>
          </a:prstGeom>
        </p:spPr>
      </p:pic>
    </p:spTree>
    <p:extLst>
      <p:ext uri="{BB962C8B-B14F-4D97-AF65-F5344CB8AC3E}">
        <p14:creationId xmlns:p14="http://schemas.microsoft.com/office/powerpoint/2010/main" val="25123139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FBF0EE-EBE6-4B23-A688-E64BFA75E511}"/>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577F2B30-5EA5-4507-81C8-C99CECAB439E}"/>
              </a:ext>
            </a:extLst>
          </p:cNvPr>
          <p:cNvSpPr>
            <a:spLocks noGrp="1"/>
          </p:cNvSpPr>
          <p:nvPr>
            <p:ph idx="1"/>
          </p:nvPr>
        </p:nvSpPr>
        <p:spPr/>
        <p:txBody>
          <a:bodyPr/>
          <a:lstStyle/>
          <a:p>
            <a:r>
              <a:rPr lang="en-US" dirty="0"/>
              <a:t>AWS Honolulu User Group</a:t>
            </a:r>
          </a:p>
          <a:p>
            <a:r>
              <a:rPr lang="en-US" dirty="0"/>
              <a:t>Cloud Computing</a:t>
            </a:r>
          </a:p>
          <a:p>
            <a:r>
              <a:rPr lang="en-US" dirty="0"/>
              <a:t>AWS</a:t>
            </a:r>
          </a:p>
          <a:p>
            <a:r>
              <a:rPr lang="en-US" dirty="0"/>
              <a:t>Setting up a billing alarm</a:t>
            </a:r>
          </a:p>
          <a:p>
            <a:r>
              <a:rPr lang="en-US" dirty="0"/>
              <a:t>Creating your first app with AWS </a:t>
            </a:r>
            <a:r>
              <a:rPr lang="en-US" dirty="0" err="1"/>
              <a:t>CodeStar</a:t>
            </a:r>
            <a:endParaRPr lang="en-US" dirty="0"/>
          </a:p>
        </p:txBody>
      </p:sp>
    </p:spTree>
    <p:extLst>
      <p:ext uri="{BB962C8B-B14F-4D97-AF65-F5344CB8AC3E}">
        <p14:creationId xmlns:p14="http://schemas.microsoft.com/office/powerpoint/2010/main" val="42334233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C513B0-311F-426D-A589-73A4EFC96687}"/>
              </a:ext>
            </a:extLst>
          </p:cNvPr>
          <p:cNvSpPr>
            <a:spLocks noGrp="1"/>
          </p:cNvSpPr>
          <p:nvPr>
            <p:ph type="title"/>
          </p:nvPr>
        </p:nvSpPr>
        <p:spPr/>
        <p:txBody>
          <a:bodyPr/>
          <a:lstStyle/>
          <a:p>
            <a:r>
              <a:rPr lang="en-US" dirty="0"/>
              <a:t>How to use AWS?</a:t>
            </a:r>
          </a:p>
        </p:txBody>
      </p:sp>
      <p:sp>
        <p:nvSpPr>
          <p:cNvPr id="3" name="Content Placeholder 2">
            <a:extLst>
              <a:ext uri="{FF2B5EF4-FFF2-40B4-BE49-F238E27FC236}">
                <a16:creationId xmlns:a16="http://schemas.microsoft.com/office/drawing/2014/main" id="{5BAE4557-0BAE-40F2-AE99-5E4137ED391D}"/>
              </a:ext>
            </a:extLst>
          </p:cNvPr>
          <p:cNvSpPr>
            <a:spLocks noGrp="1"/>
          </p:cNvSpPr>
          <p:nvPr>
            <p:ph idx="1"/>
          </p:nvPr>
        </p:nvSpPr>
        <p:spPr/>
        <p:txBody>
          <a:bodyPr/>
          <a:lstStyle/>
          <a:p>
            <a:r>
              <a:rPr lang="en-US" dirty="0"/>
              <a:t>Web Console</a:t>
            </a:r>
          </a:p>
          <a:p>
            <a:r>
              <a:rPr lang="en-US" dirty="0"/>
              <a:t>AWS CLI</a:t>
            </a:r>
          </a:p>
          <a:p>
            <a:r>
              <a:rPr lang="en-US" dirty="0"/>
              <a:t>AWS API</a:t>
            </a:r>
          </a:p>
          <a:p>
            <a:r>
              <a:rPr lang="en-US" dirty="0"/>
              <a:t>SDKs (python, </a:t>
            </a:r>
            <a:r>
              <a:rPr lang="en-US" dirty="0" err="1"/>
              <a:t>nodejs</a:t>
            </a:r>
            <a:r>
              <a:rPr lang="en-US" dirty="0"/>
              <a:t>, </a:t>
            </a:r>
            <a:r>
              <a:rPr lang="en-US" dirty="0" err="1"/>
              <a:t>js</a:t>
            </a:r>
            <a:r>
              <a:rPr lang="en-US" dirty="0"/>
              <a:t>, </a:t>
            </a:r>
            <a:r>
              <a:rPr lang="en-US" dirty="0" err="1"/>
              <a:t>.net</a:t>
            </a:r>
            <a:r>
              <a:rPr lang="en-US" dirty="0"/>
              <a:t>, java, </a:t>
            </a:r>
            <a:r>
              <a:rPr lang="en-US" dirty="0" err="1"/>
              <a:t>php</a:t>
            </a:r>
            <a:r>
              <a:rPr lang="en-US" dirty="0"/>
              <a:t>, etc.)</a:t>
            </a:r>
          </a:p>
        </p:txBody>
      </p:sp>
    </p:spTree>
    <p:extLst>
      <p:ext uri="{BB962C8B-B14F-4D97-AF65-F5344CB8AC3E}">
        <p14:creationId xmlns:p14="http://schemas.microsoft.com/office/powerpoint/2010/main" val="32263855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74EB1C-7CFE-439A-B94B-D410C9C44839}"/>
              </a:ext>
            </a:extLst>
          </p:cNvPr>
          <p:cNvSpPr>
            <a:spLocks noGrp="1"/>
          </p:cNvSpPr>
          <p:nvPr>
            <p:ph type="title"/>
          </p:nvPr>
        </p:nvSpPr>
        <p:spPr/>
        <p:txBody>
          <a:bodyPr/>
          <a:lstStyle/>
          <a:p>
            <a:r>
              <a:rPr lang="en-US" dirty="0"/>
              <a:t>Free Tier</a:t>
            </a:r>
          </a:p>
        </p:txBody>
      </p:sp>
      <p:grpSp>
        <p:nvGrpSpPr>
          <p:cNvPr id="4" name="Group 3">
            <a:extLst>
              <a:ext uri="{FF2B5EF4-FFF2-40B4-BE49-F238E27FC236}">
                <a16:creationId xmlns:a16="http://schemas.microsoft.com/office/drawing/2014/main" id="{1389F96B-4419-4AAB-94AA-CFE697663377}"/>
              </a:ext>
            </a:extLst>
          </p:cNvPr>
          <p:cNvGrpSpPr/>
          <p:nvPr/>
        </p:nvGrpSpPr>
        <p:grpSpPr>
          <a:xfrm>
            <a:off x="729705" y="2103775"/>
            <a:ext cx="3600447" cy="1409523"/>
            <a:chOff x="946383" y="1518451"/>
            <a:chExt cx="3600447" cy="1409523"/>
          </a:xfrm>
        </p:grpSpPr>
        <p:grpSp>
          <p:nvGrpSpPr>
            <p:cNvPr id="7" name="Group 6">
              <a:extLst>
                <a:ext uri="{FF2B5EF4-FFF2-40B4-BE49-F238E27FC236}">
                  <a16:creationId xmlns:a16="http://schemas.microsoft.com/office/drawing/2014/main" id="{442B9EB8-7001-4B02-B852-CB38FF8AAEA7}"/>
                </a:ext>
              </a:extLst>
            </p:cNvPr>
            <p:cNvGrpSpPr/>
            <p:nvPr/>
          </p:nvGrpSpPr>
          <p:grpSpPr>
            <a:xfrm>
              <a:off x="946383" y="1518451"/>
              <a:ext cx="1202306" cy="1409523"/>
              <a:chOff x="946383" y="1518451"/>
              <a:chExt cx="1202306" cy="1409523"/>
            </a:xfrm>
          </p:grpSpPr>
          <p:pic>
            <p:nvPicPr>
              <p:cNvPr id="9" name="Picture 12" descr="Image result for s3 logo png">
                <a:extLst>
                  <a:ext uri="{FF2B5EF4-FFF2-40B4-BE49-F238E27FC236}">
                    <a16:creationId xmlns:a16="http://schemas.microsoft.com/office/drawing/2014/main" id="{43235478-7475-4A82-B94B-39D5B0FE96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6383" y="1518451"/>
                <a:ext cx="1202306" cy="1202306"/>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75CB7340-8DE9-43E0-8308-EC2E3F5928B1}"/>
                  </a:ext>
                </a:extLst>
              </p:cNvPr>
              <p:cNvSpPr txBox="1"/>
              <p:nvPr/>
            </p:nvSpPr>
            <p:spPr>
              <a:xfrm>
                <a:off x="1130865" y="2558642"/>
                <a:ext cx="833342" cy="369332"/>
              </a:xfrm>
              <a:prstGeom prst="rect">
                <a:avLst/>
              </a:prstGeom>
              <a:noFill/>
            </p:spPr>
            <p:txBody>
              <a:bodyPr wrap="square" rtlCol="0">
                <a:spAutoFit/>
              </a:bodyPr>
              <a:lstStyle/>
              <a:p>
                <a:pPr algn="ctr"/>
                <a:r>
                  <a:rPr lang="en-US" dirty="0"/>
                  <a:t>S3</a:t>
                </a:r>
              </a:p>
            </p:txBody>
          </p:sp>
        </p:grpSp>
        <p:sp>
          <p:nvSpPr>
            <p:cNvPr id="6" name="TextBox 5">
              <a:extLst>
                <a:ext uri="{FF2B5EF4-FFF2-40B4-BE49-F238E27FC236}">
                  <a16:creationId xmlns:a16="http://schemas.microsoft.com/office/drawing/2014/main" id="{1876EE4F-BA18-4D09-8DAF-B4654201633C}"/>
                </a:ext>
              </a:extLst>
            </p:cNvPr>
            <p:cNvSpPr txBox="1"/>
            <p:nvPr/>
          </p:nvSpPr>
          <p:spPr>
            <a:xfrm>
              <a:off x="2148683" y="1934938"/>
              <a:ext cx="2398147" cy="369332"/>
            </a:xfrm>
            <a:prstGeom prst="rect">
              <a:avLst/>
            </a:prstGeom>
            <a:noFill/>
          </p:spPr>
          <p:txBody>
            <a:bodyPr wrap="square" rtlCol="0">
              <a:spAutoFit/>
            </a:bodyPr>
            <a:lstStyle/>
            <a:p>
              <a:r>
                <a:rPr lang="en-US" dirty="0"/>
                <a:t>5GB of Storage</a:t>
              </a:r>
            </a:p>
          </p:txBody>
        </p:sp>
      </p:grpSp>
      <p:grpSp>
        <p:nvGrpSpPr>
          <p:cNvPr id="11" name="Group 10">
            <a:extLst>
              <a:ext uri="{FF2B5EF4-FFF2-40B4-BE49-F238E27FC236}">
                <a16:creationId xmlns:a16="http://schemas.microsoft.com/office/drawing/2014/main" id="{D2E0BF04-4613-45D3-BD92-73B8929E1C01}"/>
              </a:ext>
            </a:extLst>
          </p:cNvPr>
          <p:cNvGrpSpPr/>
          <p:nvPr/>
        </p:nvGrpSpPr>
        <p:grpSpPr>
          <a:xfrm>
            <a:off x="914187" y="3664621"/>
            <a:ext cx="4741428" cy="1222442"/>
            <a:chOff x="1130865" y="3079297"/>
            <a:chExt cx="4741428" cy="1222442"/>
          </a:xfrm>
        </p:grpSpPr>
        <p:grpSp>
          <p:nvGrpSpPr>
            <p:cNvPr id="12" name="Group 11">
              <a:extLst>
                <a:ext uri="{FF2B5EF4-FFF2-40B4-BE49-F238E27FC236}">
                  <a16:creationId xmlns:a16="http://schemas.microsoft.com/office/drawing/2014/main" id="{24066EAE-61DB-44EC-B254-3E85CFE0CD03}"/>
                </a:ext>
              </a:extLst>
            </p:cNvPr>
            <p:cNvGrpSpPr/>
            <p:nvPr/>
          </p:nvGrpSpPr>
          <p:grpSpPr>
            <a:xfrm>
              <a:off x="1130865" y="3079297"/>
              <a:ext cx="833342" cy="1222442"/>
              <a:chOff x="1130865" y="2892251"/>
              <a:chExt cx="833342" cy="1222442"/>
            </a:xfrm>
          </p:grpSpPr>
          <p:pic>
            <p:nvPicPr>
              <p:cNvPr id="15" name="Picture 14">
                <a:extLst>
                  <a:ext uri="{FF2B5EF4-FFF2-40B4-BE49-F238E27FC236}">
                    <a16:creationId xmlns:a16="http://schemas.microsoft.com/office/drawing/2014/main" id="{39297732-3E4A-4C65-B31B-E042D7EB507A}"/>
                  </a:ext>
                </a:extLst>
              </p:cNvPr>
              <p:cNvPicPr>
                <a:picLocks noChangeAspect="1"/>
              </p:cNvPicPr>
              <p:nvPr/>
            </p:nvPicPr>
            <p:blipFill>
              <a:blip r:embed="rId3"/>
              <a:stretch>
                <a:fillRect/>
              </a:stretch>
            </p:blipFill>
            <p:spPr>
              <a:xfrm>
                <a:off x="1130865" y="2892251"/>
                <a:ext cx="833342" cy="929794"/>
              </a:xfrm>
              <a:prstGeom prst="rect">
                <a:avLst/>
              </a:prstGeom>
            </p:spPr>
          </p:pic>
          <p:sp>
            <p:nvSpPr>
              <p:cNvPr id="16" name="TextBox 15">
                <a:extLst>
                  <a:ext uri="{FF2B5EF4-FFF2-40B4-BE49-F238E27FC236}">
                    <a16:creationId xmlns:a16="http://schemas.microsoft.com/office/drawing/2014/main" id="{5A642B91-69F3-4881-9C06-B61B148C284E}"/>
                  </a:ext>
                </a:extLst>
              </p:cNvPr>
              <p:cNvSpPr txBox="1"/>
              <p:nvPr/>
            </p:nvSpPr>
            <p:spPr>
              <a:xfrm>
                <a:off x="1130865" y="3745361"/>
                <a:ext cx="833342" cy="369332"/>
              </a:xfrm>
              <a:prstGeom prst="rect">
                <a:avLst/>
              </a:prstGeom>
              <a:noFill/>
            </p:spPr>
            <p:txBody>
              <a:bodyPr wrap="square" rtlCol="0">
                <a:spAutoFit/>
              </a:bodyPr>
              <a:lstStyle/>
              <a:p>
                <a:pPr algn="ctr"/>
                <a:r>
                  <a:rPr lang="en-US" dirty="0"/>
                  <a:t>EC2</a:t>
                </a:r>
              </a:p>
            </p:txBody>
          </p:sp>
        </p:grpSp>
        <p:sp>
          <p:nvSpPr>
            <p:cNvPr id="14" name="TextBox 13">
              <a:extLst>
                <a:ext uri="{FF2B5EF4-FFF2-40B4-BE49-F238E27FC236}">
                  <a16:creationId xmlns:a16="http://schemas.microsoft.com/office/drawing/2014/main" id="{077113D1-D29B-4CD4-A846-310B647F986B}"/>
                </a:ext>
              </a:extLst>
            </p:cNvPr>
            <p:cNvSpPr txBox="1"/>
            <p:nvPr/>
          </p:nvSpPr>
          <p:spPr>
            <a:xfrm>
              <a:off x="2148683" y="3364055"/>
              <a:ext cx="3723610" cy="646331"/>
            </a:xfrm>
            <a:prstGeom prst="rect">
              <a:avLst/>
            </a:prstGeom>
            <a:noFill/>
          </p:spPr>
          <p:txBody>
            <a:bodyPr wrap="square" rtlCol="0">
              <a:spAutoFit/>
            </a:bodyPr>
            <a:lstStyle/>
            <a:p>
              <a:r>
                <a:rPr lang="en-US" dirty="0"/>
                <a:t>750hs x month of t2.micro instance</a:t>
              </a:r>
            </a:p>
            <a:p>
              <a:r>
                <a:rPr lang="en-US" dirty="0"/>
                <a:t>30GB SSD drive</a:t>
              </a:r>
            </a:p>
          </p:txBody>
        </p:sp>
      </p:grpSp>
      <p:grpSp>
        <p:nvGrpSpPr>
          <p:cNvPr id="25" name="Group 24">
            <a:extLst>
              <a:ext uri="{FF2B5EF4-FFF2-40B4-BE49-F238E27FC236}">
                <a16:creationId xmlns:a16="http://schemas.microsoft.com/office/drawing/2014/main" id="{57EE3317-DB75-4B0B-90F1-F26BDFA59186}"/>
              </a:ext>
            </a:extLst>
          </p:cNvPr>
          <p:cNvGrpSpPr/>
          <p:nvPr/>
        </p:nvGrpSpPr>
        <p:grpSpPr>
          <a:xfrm>
            <a:off x="815326" y="4985066"/>
            <a:ext cx="4689288" cy="1292977"/>
            <a:chOff x="797112" y="4533966"/>
            <a:chExt cx="4689288" cy="1292977"/>
          </a:xfrm>
        </p:grpSpPr>
        <p:pic>
          <p:nvPicPr>
            <p:cNvPr id="4102" name="Picture 6" descr="Image result for rds logo aws">
              <a:extLst>
                <a:ext uri="{FF2B5EF4-FFF2-40B4-BE49-F238E27FC236}">
                  <a16:creationId xmlns:a16="http://schemas.microsoft.com/office/drawing/2014/main" id="{70B33ED5-9BFA-4164-879B-FE04FA0E6D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7112" y="4533966"/>
              <a:ext cx="1031057" cy="1031057"/>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Group 16">
              <a:extLst>
                <a:ext uri="{FF2B5EF4-FFF2-40B4-BE49-F238E27FC236}">
                  <a16:creationId xmlns:a16="http://schemas.microsoft.com/office/drawing/2014/main" id="{D635301E-1162-49A2-B3F3-2CEC3288124B}"/>
                </a:ext>
              </a:extLst>
            </p:cNvPr>
            <p:cNvGrpSpPr/>
            <p:nvPr/>
          </p:nvGrpSpPr>
          <p:grpSpPr>
            <a:xfrm>
              <a:off x="895973" y="4864828"/>
              <a:ext cx="4590427" cy="962115"/>
              <a:chOff x="1130865" y="4730604"/>
              <a:chExt cx="4590427" cy="962115"/>
            </a:xfrm>
          </p:grpSpPr>
          <p:sp>
            <p:nvSpPr>
              <p:cNvPr id="22" name="TextBox 21">
                <a:extLst>
                  <a:ext uri="{FF2B5EF4-FFF2-40B4-BE49-F238E27FC236}">
                    <a16:creationId xmlns:a16="http://schemas.microsoft.com/office/drawing/2014/main" id="{A568BB11-59B5-475F-B8FB-1EC1E874A08F}"/>
                  </a:ext>
                </a:extLst>
              </p:cNvPr>
              <p:cNvSpPr txBox="1"/>
              <p:nvPr/>
            </p:nvSpPr>
            <p:spPr>
              <a:xfrm>
                <a:off x="1130865" y="5323387"/>
                <a:ext cx="833342" cy="369332"/>
              </a:xfrm>
              <a:prstGeom prst="rect">
                <a:avLst/>
              </a:prstGeom>
              <a:noFill/>
            </p:spPr>
            <p:txBody>
              <a:bodyPr wrap="square" rtlCol="0">
                <a:spAutoFit/>
              </a:bodyPr>
              <a:lstStyle/>
              <a:p>
                <a:pPr algn="ctr"/>
                <a:r>
                  <a:rPr lang="en-US" dirty="0"/>
                  <a:t>RDS</a:t>
                </a:r>
              </a:p>
            </p:txBody>
          </p:sp>
          <p:sp>
            <p:nvSpPr>
              <p:cNvPr id="20" name="TextBox 19">
                <a:extLst>
                  <a:ext uri="{FF2B5EF4-FFF2-40B4-BE49-F238E27FC236}">
                    <a16:creationId xmlns:a16="http://schemas.microsoft.com/office/drawing/2014/main" id="{772AFEDA-045D-417D-9413-55EB265ED9F9}"/>
                  </a:ext>
                </a:extLst>
              </p:cNvPr>
              <p:cNvSpPr txBox="1"/>
              <p:nvPr/>
            </p:nvSpPr>
            <p:spPr>
              <a:xfrm>
                <a:off x="2148683" y="4730604"/>
                <a:ext cx="3572609" cy="369332"/>
              </a:xfrm>
              <a:prstGeom prst="rect">
                <a:avLst/>
              </a:prstGeom>
              <a:noFill/>
            </p:spPr>
            <p:txBody>
              <a:bodyPr wrap="square" rtlCol="0">
                <a:spAutoFit/>
              </a:bodyPr>
              <a:lstStyle/>
              <a:p>
                <a:r>
                  <a:rPr lang="en-US" dirty="0"/>
                  <a:t>750hs x month of t2.micro database</a:t>
                </a:r>
              </a:p>
            </p:txBody>
          </p:sp>
        </p:grpSp>
      </p:grpSp>
      <p:grpSp>
        <p:nvGrpSpPr>
          <p:cNvPr id="26" name="Group 25">
            <a:extLst>
              <a:ext uri="{FF2B5EF4-FFF2-40B4-BE49-F238E27FC236}">
                <a16:creationId xmlns:a16="http://schemas.microsoft.com/office/drawing/2014/main" id="{6FFF6C55-3BDD-4329-AEE3-D7C273C2F5E5}"/>
              </a:ext>
            </a:extLst>
          </p:cNvPr>
          <p:cNvGrpSpPr/>
          <p:nvPr/>
        </p:nvGrpSpPr>
        <p:grpSpPr>
          <a:xfrm>
            <a:off x="5932289" y="2103775"/>
            <a:ext cx="4873685" cy="1322028"/>
            <a:chOff x="5974234" y="1423349"/>
            <a:chExt cx="4873685" cy="1322028"/>
          </a:xfrm>
        </p:grpSpPr>
        <p:pic>
          <p:nvPicPr>
            <p:cNvPr id="4104" name="Picture 8" descr="Image result for dynamodb logo">
              <a:extLst>
                <a:ext uri="{FF2B5EF4-FFF2-40B4-BE49-F238E27FC236}">
                  <a16:creationId xmlns:a16="http://schemas.microsoft.com/office/drawing/2014/main" id="{BF13EEE1-0F7F-4659-9A4F-C66E932A266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58631" y="1423349"/>
              <a:ext cx="1031057" cy="1031057"/>
            </a:xfrm>
            <a:prstGeom prst="rect">
              <a:avLst/>
            </a:prstGeom>
            <a:noFill/>
            <a:extLst>
              <a:ext uri="{909E8E84-426E-40DD-AFC4-6F175D3DCCD1}">
                <a14:hiddenFill xmlns:a14="http://schemas.microsoft.com/office/drawing/2010/main">
                  <a:solidFill>
                    <a:srgbClr val="FFFFFF"/>
                  </a:solidFill>
                </a14:hiddenFill>
              </a:ext>
            </a:extLst>
          </p:spPr>
        </p:pic>
        <p:grpSp>
          <p:nvGrpSpPr>
            <p:cNvPr id="30" name="Group 29">
              <a:extLst>
                <a:ext uri="{FF2B5EF4-FFF2-40B4-BE49-F238E27FC236}">
                  <a16:creationId xmlns:a16="http://schemas.microsoft.com/office/drawing/2014/main" id="{0467D87B-DA34-4F77-B978-5CD759E0E466}"/>
                </a:ext>
              </a:extLst>
            </p:cNvPr>
            <p:cNvGrpSpPr/>
            <p:nvPr/>
          </p:nvGrpSpPr>
          <p:grpSpPr>
            <a:xfrm>
              <a:off x="5974234" y="1754211"/>
              <a:ext cx="4873685" cy="991166"/>
              <a:chOff x="847607" y="4730604"/>
              <a:chExt cx="4873685" cy="991166"/>
            </a:xfrm>
          </p:grpSpPr>
          <p:sp>
            <p:nvSpPr>
              <p:cNvPr id="31" name="TextBox 30">
                <a:extLst>
                  <a:ext uri="{FF2B5EF4-FFF2-40B4-BE49-F238E27FC236}">
                    <a16:creationId xmlns:a16="http://schemas.microsoft.com/office/drawing/2014/main" id="{37629F17-0D4C-496D-99CF-7C4ABD2DA9A8}"/>
                  </a:ext>
                </a:extLst>
              </p:cNvPr>
              <p:cNvSpPr txBox="1"/>
              <p:nvPr/>
            </p:nvSpPr>
            <p:spPr>
              <a:xfrm>
                <a:off x="847607" y="5352438"/>
                <a:ext cx="1399849" cy="369332"/>
              </a:xfrm>
              <a:prstGeom prst="rect">
                <a:avLst/>
              </a:prstGeom>
              <a:noFill/>
            </p:spPr>
            <p:txBody>
              <a:bodyPr wrap="square" rtlCol="0">
                <a:spAutoFit/>
              </a:bodyPr>
              <a:lstStyle/>
              <a:p>
                <a:pPr algn="ctr"/>
                <a:r>
                  <a:rPr lang="en-US" dirty="0"/>
                  <a:t>DynamoDB</a:t>
                </a:r>
              </a:p>
            </p:txBody>
          </p:sp>
          <p:sp>
            <p:nvSpPr>
              <p:cNvPr id="32" name="TextBox 31">
                <a:extLst>
                  <a:ext uri="{FF2B5EF4-FFF2-40B4-BE49-F238E27FC236}">
                    <a16:creationId xmlns:a16="http://schemas.microsoft.com/office/drawing/2014/main" id="{4367F23E-9C96-4239-BF09-E86EFD9CF606}"/>
                  </a:ext>
                </a:extLst>
              </p:cNvPr>
              <p:cNvSpPr txBox="1"/>
              <p:nvPr/>
            </p:nvSpPr>
            <p:spPr>
              <a:xfrm>
                <a:off x="2148683" y="4730604"/>
                <a:ext cx="3572609" cy="369332"/>
              </a:xfrm>
              <a:prstGeom prst="rect">
                <a:avLst/>
              </a:prstGeom>
              <a:noFill/>
            </p:spPr>
            <p:txBody>
              <a:bodyPr wrap="square" rtlCol="0">
                <a:spAutoFit/>
              </a:bodyPr>
              <a:lstStyle/>
              <a:p>
                <a:r>
                  <a:rPr lang="en-US" dirty="0"/>
                  <a:t>25GB of NoSQL storage</a:t>
                </a:r>
              </a:p>
            </p:txBody>
          </p:sp>
        </p:grpSp>
      </p:grpSp>
      <p:sp>
        <p:nvSpPr>
          <p:cNvPr id="33" name="Rectangle: Rounded Corners 32">
            <a:extLst>
              <a:ext uri="{FF2B5EF4-FFF2-40B4-BE49-F238E27FC236}">
                <a16:creationId xmlns:a16="http://schemas.microsoft.com/office/drawing/2014/main" id="{097E893C-2B25-478A-86AC-0AB87A869C88}"/>
              </a:ext>
            </a:extLst>
          </p:cNvPr>
          <p:cNvSpPr/>
          <p:nvPr/>
        </p:nvSpPr>
        <p:spPr>
          <a:xfrm>
            <a:off x="2208608" y="1557575"/>
            <a:ext cx="2398147" cy="36933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12 MONTHS</a:t>
            </a:r>
          </a:p>
        </p:txBody>
      </p:sp>
      <p:sp>
        <p:nvSpPr>
          <p:cNvPr id="36" name="Rectangle: Rounded Corners 35">
            <a:extLst>
              <a:ext uri="{FF2B5EF4-FFF2-40B4-BE49-F238E27FC236}">
                <a16:creationId xmlns:a16="http://schemas.microsoft.com/office/drawing/2014/main" id="{681B9B38-7A4F-4F68-968E-08EC86483CD6}"/>
              </a:ext>
            </a:extLst>
          </p:cNvPr>
          <p:cNvSpPr/>
          <p:nvPr/>
        </p:nvSpPr>
        <p:spPr>
          <a:xfrm>
            <a:off x="7147743" y="1551477"/>
            <a:ext cx="2398147" cy="36933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ALWAYS</a:t>
            </a:r>
          </a:p>
        </p:txBody>
      </p:sp>
      <p:grpSp>
        <p:nvGrpSpPr>
          <p:cNvPr id="35" name="Group 34">
            <a:extLst>
              <a:ext uri="{FF2B5EF4-FFF2-40B4-BE49-F238E27FC236}">
                <a16:creationId xmlns:a16="http://schemas.microsoft.com/office/drawing/2014/main" id="{094CD1CC-B243-466A-89F3-A97C7204EB0B}"/>
              </a:ext>
            </a:extLst>
          </p:cNvPr>
          <p:cNvGrpSpPr/>
          <p:nvPr/>
        </p:nvGrpSpPr>
        <p:grpSpPr>
          <a:xfrm>
            <a:off x="5909973" y="3469558"/>
            <a:ext cx="4873685" cy="1322028"/>
            <a:chOff x="5909973" y="3469558"/>
            <a:chExt cx="4873685" cy="1322028"/>
          </a:xfrm>
        </p:grpSpPr>
        <p:pic>
          <p:nvPicPr>
            <p:cNvPr id="4108" name="Picture 12" descr="Image result for LAMBDA logo aws png">
              <a:extLst>
                <a:ext uri="{FF2B5EF4-FFF2-40B4-BE49-F238E27FC236}">
                  <a16:creationId xmlns:a16="http://schemas.microsoft.com/office/drawing/2014/main" id="{96823F1A-1DAC-41A8-9C98-47B7826807C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02757" y="3469558"/>
              <a:ext cx="1031057" cy="1031057"/>
            </a:xfrm>
            <a:prstGeom prst="rect">
              <a:avLst/>
            </a:prstGeom>
            <a:noFill/>
            <a:extLst>
              <a:ext uri="{909E8E84-426E-40DD-AFC4-6F175D3DCCD1}">
                <a14:hiddenFill xmlns:a14="http://schemas.microsoft.com/office/drawing/2010/main">
                  <a:solidFill>
                    <a:srgbClr val="FFFFFF"/>
                  </a:solidFill>
                </a14:hiddenFill>
              </a:ext>
            </a:extLst>
          </p:spPr>
        </p:pic>
        <p:grpSp>
          <p:nvGrpSpPr>
            <p:cNvPr id="39" name="Group 38">
              <a:extLst>
                <a:ext uri="{FF2B5EF4-FFF2-40B4-BE49-F238E27FC236}">
                  <a16:creationId xmlns:a16="http://schemas.microsoft.com/office/drawing/2014/main" id="{AFDF1D67-E6A1-429D-BE5C-A3DEDEAA8AC6}"/>
                </a:ext>
              </a:extLst>
            </p:cNvPr>
            <p:cNvGrpSpPr/>
            <p:nvPr/>
          </p:nvGrpSpPr>
          <p:grpSpPr>
            <a:xfrm>
              <a:off x="5909973" y="3800420"/>
              <a:ext cx="4873685" cy="991166"/>
              <a:chOff x="847607" y="4730604"/>
              <a:chExt cx="4873685" cy="991166"/>
            </a:xfrm>
          </p:grpSpPr>
          <p:sp>
            <p:nvSpPr>
              <p:cNvPr id="40" name="TextBox 39">
                <a:extLst>
                  <a:ext uri="{FF2B5EF4-FFF2-40B4-BE49-F238E27FC236}">
                    <a16:creationId xmlns:a16="http://schemas.microsoft.com/office/drawing/2014/main" id="{1FA79ADE-AB41-47A3-B976-723B15AEF1BA}"/>
                  </a:ext>
                </a:extLst>
              </p:cNvPr>
              <p:cNvSpPr txBox="1"/>
              <p:nvPr/>
            </p:nvSpPr>
            <p:spPr>
              <a:xfrm>
                <a:off x="847607" y="5352438"/>
                <a:ext cx="1399849" cy="369332"/>
              </a:xfrm>
              <a:prstGeom prst="rect">
                <a:avLst/>
              </a:prstGeom>
              <a:noFill/>
            </p:spPr>
            <p:txBody>
              <a:bodyPr wrap="square" rtlCol="0">
                <a:spAutoFit/>
              </a:bodyPr>
              <a:lstStyle/>
              <a:p>
                <a:pPr algn="ctr"/>
                <a:r>
                  <a:rPr lang="en-US" dirty="0"/>
                  <a:t>Lambda</a:t>
                </a:r>
              </a:p>
            </p:txBody>
          </p:sp>
          <p:sp>
            <p:nvSpPr>
              <p:cNvPr id="41" name="TextBox 40">
                <a:extLst>
                  <a:ext uri="{FF2B5EF4-FFF2-40B4-BE49-F238E27FC236}">
                    <a16:creationId xmlns:a16="http://schemas.microsoft.com/office/drawing/2014/main" id="{1B3F343D-6993-4BA0-A2E3-122FA13ACA08}"/>
                  </a:ext>
                </a:extLst>
              </p:cNvPr>
              <p:cNvSpPr txBox="1"/>
              <p:nvPr/>
            </p:nvSpPr>
            <p:spPr>
              <a:xfrm>
                <a:off x="2148683" y="4730604"/>
                <a:ext cx="3572609" cy="646331"/>
              </a:xfrm>
              <a:prstGeom prst="rect">
                <a:avLst/>
              </a:prstGeom>
              <a:noFill/>
            </p:spPr>
            <p:txBody>
              <a:bodyPr wrap="square" rtlCol="0">
                <a:spAutoFit/>
              </a:bodyPr>
              <a:lstStyle/>
              <a:p>
                <a:r>
                  <a:rPr lang="en-US" dirty="0"/>
                  <a:t>1 million requests</a:t>
                </a:r>
              </a:p>
              <a:p>
                <a:r>
                  <a:rPr lang="en-US" dirty="0"/>
                  <a:t>3.2 million execution seconds</a:t>
                </a:r>
              </a:p>
            </p:txBody>
          </p:sp>
        </p:grpSp>
      </p:grpSp>
      <p:sp>
        <p:nvSpPr>
          <p:cNvPr id="44" name="Rectangle: Rounded Corners 43">
            <a:extLst>
              <a:ext uri="{FF2B5EF4-FFF2-40B4-BE49-F238E27FC236}">
                <a16:creationId xmlns:a16="http://schemas.microsoft.com/office/drawing/2014/main" id="{BE6CDDED-94E5-4889-A8CD-F2F8215F6B4D}"/>
              </a:ext>
            </a:extLst>
          </p:cNvPr>
          <p:cNvSpPr/>
          <p:nvPr/>
        </p:nvSpPr>
        <p:spPr>
          <a:xfrm>
            <a:off x="6096000" y="5306523"/>
            <a:ext cx="3196206" cy="111832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And much, much, much more</a:t>
            </a:r>
          </a:p>
          <a:p>
            <a:pPr algn="ctr"/>
            <a:r>
              <a:rPr lang="en-US" dirty="0">
                <a:hlinkClick r:id="rId7"/>
              </a:rPr>
              <a:t>aws.amazon.com/free</a:t>
            </a:r>
            <a:endParaRPr lang="en-US" dirty="0"/>
          </a:p>
        </p:txBody>
      </p:sp>
    </p:spTree>
    <p:extLst>
      <p:ext uri="{BB962C8B-B14F-4D97-AF65-F5344CB8AC3E}">
        <p14:creationId xmlns:p14="http://schemas.microsoft.com/office/powerpoint/2010/main" val="3822531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6"/>
                                        </p:tgtEl>
                                        <p:attrNameLst>
                                          <p:attrName>style.visibility</p:attrName>
                                        </p:attrNameLst>
                                      </p:cBhvr>
                                      <p:to>
                                        <p:strVal val="visible"/>
                                      </p:to>
                                    </p:set>
                                    <p:animEffect transition="in" filter="fade">
                                      <p:cBhvr>
                                        <p:cTn id="12" dur="500"/>
                                        <p:tgtEl>
                                          <p:spTgt spid="3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fade">
                                      <p:cBhvr>
                                        <p:cTn id="27" dur="500"/>
                                        <p:tgtEl>
                                          <p:spTgt spid="2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6"/>
                                        </p:tgtEl>
                                        <p:attrNameLst>
                                          <p:attrName>style.visibility</p:attrName>
                                        </p:attrNameLst>
                                      </p:cBhvr>
                                      <p:to>
                                        <p:strVal val="visible"/>
                                      </p:to>
                                    </p:set>
                                    <p:animEffect transition="in" filter="fade">
                                      <p:cBhvr>
                                        <p:cTn id="32" dur="500"/>
                                        <p:tgtEl>
                                          <p:spTgt spid="26"/>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5"/>
                                        </p:tgtEl>
                                        <p:attrNameLst>
                                          <p:attrName>style.visibility</p:attrName>
                                        </p:attrNameLst>
                                      </p:cBhvr>
                                      <p:to>
                                        <p:strVal val="visible"/>
                                      </p:to>
                                    </p:set>
                                    <p:animEffect transition="in" filter="fade">
                                      <p:cBhvr>
                                        <p:cTn id="37" dur="500"/>
                                        <p:tgtEl>
                                          <p:spTgt spid="35"/>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44"/>
                                        </p:tgtEl>
                                        <p:attrNameLst>
                                          <p:attrName>style.visibility</p:attrName>
                                        </p:attrNameLst>
                                      </p:cBhvr>
                                      <p:to>
                                        <p:strVal val="visible"/>
                                      </p:to>
                                    </p:set>
                                    <p:animEffect transition="in" filter="fade">
                                      <p:cBhvr>
                                        <p:cTn id="42"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6" grpId="0" animBg="1"/>
      <p:bldP spid="44"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2949B0-E676-4322-8500-E3AE3B3D8CE5}"/>
              </a:ext>
            </a:extLst>
          </p:cNvPr>
          <p:cNvSpPr>
            <a:spLocks noGrp="1"/>
          </p:cNvSpPr>
          <p:nvPr>
            <p:ph type="title"/>
          </p:nvPr>
        </p:nvSpPr>
        <p:spPr/>
        <p:txBody>
          <a:bodyPr/>
          <a:lstStyle/>
          <a:p>
            <a:r>
              <a:rPr lang="en-US" dirty="0"/>
              <a:t>Resources</a:t>
            </a:r>
          </a:p>
        </p:txBody>
      </p:sp>
      <p:sp>
        <p:nvSpPr>
          <p:cNvPr id="3" name="Content Placeholder 2">
            <a:extLst>
              <a:ext uri="{FF2B5EF4-FFF2-40B4-BE49-F238E27FC236}">
                <a16:creationId xmlns:a16="http://schemas.microsoft.com/office/drawing/2014/main" id="{4F20C16C-9241-4D32-BFF9-009AF9BAA140}"/>
              </a:ext>
            </a:extLst>
          </p:cNvPr>
          <p:cNvSpPr>
            <a:spLocks noGrp="1"/>
          </p:cNvSpPr>
          <p:nvPr>
            <p:ph idx="1"/>
          </p:nvPr>
        </p:nvSpPr>
        <p:spPr/>
        <p:txBody>
          <a:bodyPr/>
          <a:lstStyle/>
          <a:p>
            <a:r>
              <a:rPr lang="en-US" dirty="0">
                <a:hlinkClick r:id="rId2"/>
              </a:rPr>
              <a:t>AWS in Plain English</a:t>
            </a:r>
            <a:endParaRPr lang="en-US" dirty="0"/>
          </a:p>
          <a:p>
            <a:r>
              <a:rPr lang="en-US" dirty="0">
                <a:hlinkClick r:id="rId3"/>
              </a:rPr>
              <a:t>A Cloud Guru</a:t>
            </a:r>
            <a:endParaRPr lang="en-US" dirty="0"/>
          </a:p>
          <a:p>
            <a:r>
              <a:rPr lang="en-US" dirty="0">
                <a:hlinkClick r:id="rId4"/>
              </a:rPr>
              <a:t>Cloud Academy</a:t>
            </a:r>
            <a:endParaRPr lang="en-US" dirty="0"/>
          </a:p>
          <a:p>
            <a:r>
              <a:rPr lang="en-US" dirty="0">
                <a:hlinkClick r:id="rId5"/>
              </a:rPr>
              <a:t>Linux Academy</a:t>
            </a:r>
            <a:endParaRPr lang="en-US" dirty="0"/>
          </a:p>
        </p:txBody>
      </p:sp>
    </p:spTree>
    <p:extLst>
      <p:ext uri="{BB962C8B-B14F-4D97-AF65-F5344CB8AC3E}">
        <p14:creationId xmlns:p14="http://schemas.microsoft.com/office/powerpoint/2010/main" val="8267889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2949B0-E676-4322-8500-E3AE3B3D8CE5}"/>
              </a:ext>
            </a:extLst>
          </p:cNvPr>
          <p:cNvSpPr>
            <a:spLocks noGrp="1"/>
          </p:cNvSpPr>
          <p:nvPr>
            <p:ph type="title"/>
          </p:nvPr>
        </p:nvSpPr>
        <p:spPr>
          <a:xfrm>
            <a:off x="838200" y="365125"/>
            <a:ext cx="10515600" cy="1325563"/>
          </a:xfrm>
        </p:spPr>
        <p:txBody>
          <a:bodyPr/>
          <a:lstStyle/>
          <a:p>
            <a:r>
              <a:rPr lang="en-US" dirty="0"/>
              <a:t>Questions?</a:t>
            </a:r>
          </a:p>
        </p:txBody>
      </p:sp>
      <p:pic>
        <p:nvPicPr>
          <p:cNvPr id="7" name="Picture 6">
            <a:extLst>
              <a:ext uri="{FF2B5EF4-FFF2-40B4-BE49-F238E27FC236}">
                <a16:creationId xmlns:a16="http://schemas.microsoft.com/office/drawing/2014/main" id="{0BA1EF33-EA79-49D4-89E8-DF077460AA5E}"/>
              </a:ext>
            </a:extLst>
          </p:cNvPr>
          <p:cNvPicPr>
            <a:picLocks noChangeAspect="1"/>
          </p:cNvPicPr>
          <p:nvPr/>
        </p:nvPicPr>
        <p:blipFill>
          <a:blip r:embed="rId2"/>
          <a:stretch>
            <a:fillRect/>
          </a:stretch>
        </p:blipFill>
        <p:spPr>
          <a:xfrm>
            <a:off x="2684914" y="1488295"/>
            <a:ext cx="5477574" cy="5004580"/>
          </a:xfrm>
          <a:prstGeom prst="rect">
            <a:avLst/>
          </a:prstGeom>
        </p:spPr>
      </p:pic>
    </p:spTree>
    <p:extLst>
      <p:ext uri="{BB962C8B-B14F-4D97-AF65-F5344CB8AC3E}">
        <p14:creationId xmlns:p14="http://schemas.microsoft.com/office/powerpoint/2010/main" val="2780375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E0D84-4908-4704-A345-081BF9CF270F}"/>
              </a:ext>
            </a:extLst>
          </p:cNvPr>
          <p:cNvSpPr>
            <a:spLocks noGrp="1"/>
          </p:cNvSpPr>
          <p:nvPr>
            <p:ph type="title"/>
          </p:nvPr>
        </p:nvSpPr>
        <p:spPr/>
        <p:txBody>
          <a:bodyPr/>
          <a:lstStyle/>
          <a:p>
            <a:r>
              <a:rPr lang="en-US" dirty="0"/>
              <a:t>What is AWS Honolulu User Group?</a:t>
            </a:r>
          </a:p>
        </p:txBody>
      </p:sp>
      <p:sp>
        <p:nvSpPr>
          <p:cNvPr id="3" name="Content Placeholder 2">
            <a:extLst>
              <a:ext uri="{FF2B5EF4-FFF2-40B4-BE49-F238E27FC236}">
                <a16:creationId xmlns:a16="http://schemas.microsoft.com/office/drawing/2014/main" id="{3E30240C-43C0-4923-9EB8-3D1164E30CFB}"/>
              </a:ext>
            </a:extLst>
          </p:cNvPr>
          <p:cNvSpPr>
            <a:spLocks noGrp="1"/>
          </p:cNvSpPr>
          <p:nvPr>
            <p:ph idx="1"/>
          </p:nvPr>
        </p:nvSpPr>
        <p:spPr/>
        <p:txBody>
          <a:bodyPr/>
          <a:lstStyle/>
          <a:p>
            <a:pPr marL="0" indent="0">
              <a:buNone/>
            </a:pPr>
            <a:r>
              <a:rPr lang="en-US" b="1" dirty="0"/>
              <a:t>Our Intent</a:t>
            </a:r>
            <a:br>
              <a:rPr lang="en-US" dirty="0"/>
            </a:br>
            <a:r>
              <a:rPr lang="en-US" dirty="0"/>
              <a:t>Our intent is to spread the voice out, educate, create working sessions, share our expertise, and, of course, have a good time and share some beers and pizza!</a:t>
            </a:r>
            <a:br>
              <a:rPr lang="en-US" dirty="0"/>
            </a:br>
            <a:br>
              <a:rPr lang="en-US" dirty="0"/>
            </a:br>
            <a:r>
              <a:rPr lang="en-US" b="1" dirty="0"/>
              <a:t>Our Mission</a:t>
            </a:r>
            <a:br>
              <a:rPr lang="en-US" dirty="0"/>
            </a:br>
            <a:r>
              <a:rPr lang="en-US" dirty="0"/>
              <a:t>Our Mission is to, as a group, create a space where anyone in the state of Hawaii can find answers and guidance on how to leverage the world's largest public cloud provider (AWS).</a:t>
            </a:r>
          </a:p>
        </p:txBody>
      </p:sp>
    </p:spTree>
    <p:extLst>
      <p:ext uri="{BB962C8B-B14F-4D97-AF65-F5344CB8AC3E}">
        <p14:creationId xmlns:p14="http://schemas.microsoft.com/office/powerpoint/2010/main" val="8031026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80B580-DE7D-4E1D-944D-F3792A4C4050}"/>
              </a:ext>
            </a:extLst>
          </p:cNvPr>
          <p:cNvSpPr>
            <a:spLocks noGrp="1"/>
          </p:cNvSpPr>
          <p:nvPr>
            <p:ph type="title"/>
          </p:nvPr>
        </p:nvSpPr>
        <p:spPr/>
        <p:txBody>
          <a:bodyPr/>
          <a:lstStyle/>
          <a:p>
            <a:r>
              <a:rPr lang="en-US"/>
              <a:t>Introductions…</a:t>
            </a:r>
          </a:p>
        </p:txBody>
      </p:sp>
      <p:sp>
        <p:nvSpPr>
          <p:cNvPr id="3" name="Content Placeholder 2">
            <a:extLst>
              <a:ext uri="{FF2B5EF4-FFF2-40B4-BE49-F238E27FC236}">
                <a16:creationId xmlns:a16="http://schemas.microsoft.com/office/drawing/2014/main" id="{1EBB76A9-4488-4400-B26A-374A518957CC}"/>
              </a:ext>
            </a:extLst>
          </p:cNvPr>
          <p:cNvSpPr>
            <a:spLocks noGrp="1"/>
          </p:cNvSpPr>
          <p:nvPr>
            <p:ph idx="1"/>
          </p:nvPr>
        </p:nvSpPr>
        <p:spPr/>
        <p:txBody>
          <a:bodyPr/>
          <a:lstStyle/>
          <a:p>
            <a:pPr marL="0" indent="0">
              <a:buNone/>
            </a:pPr>
            <a:r>
              <a:rPr lang="en-US" dirty="0"/>
              <a:t>What’s your name?</a:t>
            </a:r>
          </a:p>
          <a:p>
            <a:pPr marL="0" indent="0">
              <a:buNone/>
            </a:pPr>
            <a:r>
              <a:rPr lang="en-US" dirty="0"/>
              <a:t>What is your background? What do you do?</a:t>
            </a:r>
          </a:p>
          <a:p>
            <a:pPr marL="0" indent="0">
              <a:buNone/>
            </a:pPr>
            <a:r>
              <a:rPr lang="en-US" dirty="0"/>
              <a:t>Have you used AWS (or other cloud provider) before?</a:t>
            </a:r>
          </a:p>
          <a:p>
            <a:pPr marL="0" indent="0">
              <a:buNone/>
            </a:pPr>
            <a:r>
              <a:rPr lang="en-US" dirty="0"/>
              <a:t>What do you expect from this meetup?</a:t>
            </a:r>
          </a:p>
          <a:p>
            <a:pPr marL="0" indent="0">
              <a:buNone/>
            </a:pPr>
            <a:endParaRPr lang="en-US" dirty="0"/>
          </a:p>
        </p:txBody>
      </p:sp>
    </p:spTree>
    <p:extLst>
      <p:ext uri="{BB962C8B-B14F-4D97-AF65-F5344CB8AC3E}">
        <p14:creationId xmlns:p14="http://schemas.microsoft.com/office/powerpoint/2010/main" val="22267873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1C5699-CCE8-4209-9B06-0BA0C1461DAC}"/>
              </a:ext>
            </a:extLst>
          </p:cNvPr>
          <p:cNvSpPr>
            <a:spLocks noGrp="1"/>
          </p:cNvSpPr>
          <p:nvPr>
            <p:ph type="title"/>
          </p:nvPr>
        </p:nvSpPr>
        <p:spPr/>
        <p:txBody>
          <a:bodyPr/>
          <a:lstStyle/>
          <a:p>
            <a:r>
              <a:rPr lang="en-US" dirty="0"/>
              <a:t>Why Cloud Computing?</a:t>
            </a:r>
          </a:p>
        </p:txBody>
      </p:sp>
      <p:sp>
        <p:nvSpPr>
          <p:cNvPr id="4" name="Speech Bubble: Oval 3">
            <a:extLst>
              <a:ext uri="{FF2B5EF4-FFF2-40B4-BE49-F238E27FC236}">
                <a16:creationId xmlns:a16="http://schemas.microsoft.com/office/drawing/2014/main" id="{9512E03C-39E9-4118-BF17-1B6330B03D88}"/>
              </a:ext>
            </a:extLst>
          </p:cNvPr>
          <p:cNvSpPr/>
          <p:nvPr/>
        </p:nvSpPr>
        <p:spPr>
          <a:xfrm>
            <a:off x="838200" y="1632577"/>
            <a:ext cx="4639112" cy="2301249"/>
          </a:xfrm>
          <a:prstGeom prst="wedgeEllipseCallout">
            <a:avLst>
              <a:gd name="adj1" fmla="val -28790"/>
              <a:gd name="adj2" fmla="val 6578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“10% of the internet runs in the cloud...we are yet to migrate the 90%! We need people with cloud experience”</a:t>
            </a:r>
          </a:p>
          <a:p>
            <a:pPr algn="ctr"/>
            <a:r>
              <a:rPr lang="en-US" dirty="0" err="1"/>
              <a:t>Re:Invent</a:t>
            </a:r>
            <a:r>
              <a:rPr lang="en-US" dirty="0"/>
              <a:t> 2017</a:t>
            </a:r>
          </a:p>
        </p:txBody>
      </p:sp>
      <p:sp>
        <p:nvSpPr>
          <p:cNvPr id="6" name="Speech Bubble: Oval 5">
            <a:extLst>
              <a:ext uri="{FF2B5EF4-FFF2-40B4-BE49-F238E27FC236}">
                <a16:creationId xmlns:a16="http://schemas.microsoft.com/office/drawing/2014/main" id="{C0FE3A2A-58EC-4B1B-A1D9-C2ACC281AEB7}"/>
              </a:ext>
            </a:extLst>
          </p:cNvPr>
          <p:cNvSpPr/>
          <p:nvPr/>
        </p:nvSpPr>
        <p:spPr>
          <a:xfrm>
            <a:off x="5185794" y="3429000"/>
            <a:ext cx="4639112" cy="2301249"/>
          </a:xfrm>
          <a:prstGeom prst="wedgeEllipseCallout">
            <a:avLst>
              <a:gd name="adj1" fmla="val -28790"/>
              <a:gd name="adj2" fmla="val -6253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“It's predicted that more than 50% of software workloads will move to the cloud by 2020”</a:t>
            </a:r>
          </a:p>
          <a:p>
            <a:pPr algn="ctr"/>
            <a:r>
              <a:rPr lang="en-US" dirty="0" err="1"/>
              <a:t>Re:Invent</a:t>
            </a:r>
            <a:r>
              <a:rPr lang="en-US" dirty="0"/>
              <a:t> 2017</a:t>
            </a:r>
          </a:p>
        </p:txBody>
      </p:sp>
    </p:spTree>
    <p:extLst>
      <p:ext uri="{BB962C8B-B14F-4D97-AF65-F5344CB8AC3E}">
        <p14:creationId xmlns:p14="http://schemas.microsoft.com/office/powerpoint/2010/main" val="912060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B3540B-8E6A-401B-84B4-BFCBBDCC1DC8}"/>
              </a:ext>
            </a:extLst>
          </p:cNvPr>
          <p:cNvSpPr>
            <a:spLocks noGrp="1"/>
          </p:cNvSpPr>
          <p:nvPr>
            <p:ph type="title"/>
          </p:nvPr>
        </p:nvSpPr>
        <p:spPr/>
        <p:txBody>
          <a:bodyPr/>
          <a:lstStyle/>
          <a:p>
            <a:r>
              <a:rPr lang="en-US" dirty="0"/>
              <a:t>Cloud Computing benefits</a:t>
            </a:r>
          </a:p>
        </p:txBody>
      </p:sp>
      <p:sp>
        <p:nvSpPr>
          <p:cNvPr id="3" name="Content Placeholder 2">
            <a:extLst>
              <a:ext uri="{FF2B5EF4-FFF2-40B4-BE49-F238E27FC236}">
                <a16:creationId xmlns:a16="http://schemas.microsoft.com/office/drawing/2014/main" id="{9D1C4EDA-1CAF-4CEE-A8BC-01030DFAA086}"/>
              </a:ext>
            </a:extLst>
          </p:cNvPr>
          <p:cNvSpPr>
            <a:spLocks noGrp="1"/>
          </p:cNvSpPr>
          <p:nvPr>
            <p:ph idx="1"/>
          </p:nvPr>
        </p:nvSpPr>
        <p:spPr/>
        <p:txBody>
          <a:bodyPr/>
          <a:lstStyle/>
          <a:p>
            <a:r>
              <a:rPr lang="en-US" dirty="0"/>
              <a:t>Pay as you go</a:t>
            </a:r>
          </a:p>
          <a:p>
            <a:r>
              <a:rPr lang="en-US" dirty="0"/>
              <a:t>Scale up and out</a:t>
            </a:r>
          </a:p>
          <a:p>
            <a:r>
              <a:rPr lang="en-US" dirty="0"/>
              <a:t>Economy of scale discounts</a:t>
            </a:r>
          </a:p>
          <a:p>
            <a:r>
              <a:rPr lang="en-US" dirty="0"/>
              <a:t>Access to innovation and bleeding edge technologies</a:t>
            </a:r>
          </a:p>
          <a:p>
            <a:r>
              <a:rPr lang="en-US" dirty="0" err="1"/>
              <a:t>Etc</a:t>
            </a:r>
            <a:r>
              <a:rPr lang="en-US" dirty="0"/>
              <a:t>, </a:t>
            </a:r>
            <a:r>
              <a:rPr lang="en-US" dirty="0" err="1"/>
              <a:t>etc</a:t>
            </a:r>
            <a:r>
              <a:rPr lang="en-US" dirty="0"/>
              <a:t>, </a:t>
            </a:r>
            <a:r>
              <a:rPr lang="en-US" dirty="0" err="1"/>
              <a:t>etc</a:t>
            </a:r>
            <a:endParaRPr lang="en-US" dirty="0"/>
          </a:p>
        </p:txBody>
      </p:sp>
    </p:spTree>
    <p:extLst>
      <p:ext uri="{BB962C8B-B14F-4D97-AF65-F5344CB8AC3E}">
        <p14:creationId xmlns:p14="http://schemas.microsoft.com/office/powerpoint/2010/main" val="1266057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08320E-FBB5-4B69-904F-4B063DDBBC3F}"/>
              </a:ext>
            </a:extLst>
          </p:cNvPr>
          <p:cNvSpPr>
            <a:spLocks noGrp="1"/>
          </p:cNvSpPr>
          <p:nvPr>
            <p:ph type="title"/>
          </p:nvPr>
        </p:nvSpPr>
        <p:spPr/>
        <p:txBody>
          <a:bodyPr/>
          <a:lstStyle/>
          <a:p>
            <a:r>
              <a:rPr lang="en-US"/>
              <a:t>*</a:t>
            </a:r>
            <a:r>
              <a:rPr lang="en-US" err="1"/>
              <a:t>aaS</a:t>
            </a:r>
            <a:r>
              <a:rPr lang="en-US"/>
              <a:t> (IaaS, PaaS, SaaS, </a:t>
            </a:r>
            <a:r>
              <a:rPr lang="en-US" err="1"/>
              <a:t>FaaS</a:t>
            </a:r>
            <a:r>
              <a:rPr lang="en-US"/>
              <a:t>, etc.)</a:t>
            </a:r>
          </a:p>
        </p:txBody>
      </p:sp>
      <p:pic>
        <p:nvPicPr>
          <p:cNvPr id="2052" name="Picture 4" descr="Image result for cloud iaas paas saas">
            <a:extLst>
              <a:ext uri="{FF2B5EF4-FFF2-40B4-BE49-F238E27FC236}">
                <a16:creationId xmlns:a16="http://schemas.microsoft.com/office/drawing/2014/main" id="{1D40AC21-6BEC-4ABC-AF66-48E25750AE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4604" y="1330325"/>
            <a:ext cx="9188501" cy="516255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361292B-4A81-4DFC-8964-9021A0A83DF3}"/>
              </a:ext>
            </a:extLst>
          </p:cNvPr>
          <p:cNvSpPr txBox="1"/>
          <p:nvPr/>
        </p:nvSpPr>
        <p:spPr>
          <a:xfrm>
            <a:off x="9955764" y="2767280"/>
            <a:ext cx="1819469" cy="1323439"/>
          </a:xfrm>
          <a:prstGeom prst="rect">
            <a:avLst/>
          </a:prstGeom>
          <a:noFill/>
        </p:spPr>
        <p:txBody>
          <a:bodyPr wrap="square" rtlCol="0">
            <a:spAutoFit/>
          </a:bodyPr>
          <a:lstStyle/>
          <a:p>
            <a:r>
              <a:rPr lang="en-US" sz="4000" dirty="0"/>
              <a:t>+ </a:t>
            </a:r>
            <a:r>
              <a:rPr lang="en-US" sz="4000" dirty="0" err="1"/>
              <a:t>CaaS</a:t>
            </a:r>
            <a:endParaRPr lang="en-US" sz="4000" dirty="0"/>
          </a:p>
          <a:p>
            <a:r>
              <a:rPr lang="en-US" sz="4000" dirty="0"/>
              <a:t>+ </a:t>
            </a:r>
            <a:r>
              <a:rPr lang="en-US" sz="4000" dirty="0" err="1"/>
              <a:t>FaaS</a:t>
            </a:r>
            <a:endParaRPr lang="en-US" sz="4000" dirty="0"/>
          </a:p>
        </p:txBody>
      </p:sp>
    </p:spTree>
    <p:extLst>
      <p:ext uri="{BB962C8B-B14F-4D97-AF65-F5344CB8AC3E}">
        <p14:creationId xmlns:p14="http://schemas.microsoft.com/office/powerpoint/2010/main" val="1892230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0C37B1-407F-41F2-886C-9C7E7C5A44C4}"/>
              </a:ext>
            </a:extLst>
          </p:cNvPr>
          <p:cNvSpPr>
            <a:spLocks noGrp="1"/>
          </p:cNvSpPr>
          <p:nvPr>
            <p:ph type="title"/>
          </p:nvPr>
        </p:nvSpPr>
        <p:spPr/>
        <p:txBody>
          <a:bodyPr/>
          <a:lstStyle/>
          <a:p>
            <a:r>
              <a:rPr lang="en-US" dirty="0"/>
              <a:t>Why AWS? Cloud Providers Evolution</a:t>
            </a:r>
          </a:p>
        </p:txBody>
      </p:sp>
      <p:sp>
        <p:nvSpPr>
          <p:cNvPr id="4" name="TextBox 3">
            <a:extLst>
              <a:ext uri="{FF2B5EF4-FFF2-40B4-BE49-F238E27FC236}">
                <a16:creationId xmlns:a16="http://schemas.microsoft.com/office/drawing/2014/main" id="{A759EE04-401F-45B1-888C-E92C6592309E}"/>
              </a:ext>
            </a:extLst>
          </p:cNvPr>
          <p:cNvSpPr txBox="1"/>
          <p:nvPr/>
        </p:nvSpPr>
        <p:spPr>
          <a:xfrm>
            <a:off x="111967" y="6308209"/>
            <a:ext cx="8621486" cy="369332"/>
          </a:xfrm>
          <a:prstGeom prst="rect">
            <a:avLst/>
          </a:prstGeom>
          <a:noFill/>
        </p:spPr>
        <p:txBody>
          <a:bodyPr wrap="square" rtlCol="0">
            <a:spAutoFit/>
          </a:bodyPr>
          <a:lstStyle/>
          <a:p>
            <a:r>
              <a:rPr lang="en-US"/>
              <a:t>source: A Cloud Guru </a:t>
            </a:r>
            <a:r>
              <a:rPr lang="en-US" err="1"/>
              <a:t>Youtube</a:t>
            </a:r>
            <a:r>
              <a:rPr lang="en-US"/>
              <a:t> Channel - https://www.youtube.com/watch?v=0fE2Dxl1BOc</a:t>
            </a:r>
          </a:p>
        </p:txBody>
      </p:sp>
      <p:pic>
        <p:nvPicPr>
          <p:cNvPr id="5" name="AWS This Week - 25 June 2017">
            <a:hlinkClick r:id="" action="ppaction://media"/>
            <a:extLst>
              <a:ext uri="{FF2B5EF4-FFF2-40B4-BE49-F238E27FC236}">
                <a16:creationId xmlns:a16="http://schemas.microsoft.com/office/drawing/2014/main" id="{33201156-CE5B-4C0D-8E68-2CAE6D55885A}"/>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049758" y="1690688"/>
            <a:ext cx="7683695" cy="4322079"/>
          </a:xfrm>
          <a:prstGeom prst="rect">
            <a:avLst/>
          </a:prstGeom>
        </p:spPr>
      </p:pic>
    </p:spTree>
    <p:extLst>
      <p:ext uri="{BB962C8B-B14F-4D97-AF65-F5344CB8AC3E}">
        <p14:creationId xmlns:p14="http://schemas.microsoft.com/office/powerpoint/2010/main" val="1840986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83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A78CCA-2E0A-43A7-87BF-6EDB6F9A29F0}"/>
              </a:ext>
            </a:extLst>
          </p:cNvPr>
          <p:cNvSpPr>
            <a:spLocks noGrp="1"/>
          </p:cNvSpPr>
          <p:nvPr>
            <p:ph type="title"/>
          </p:nvPr>
        </p:nvSpPr>
        <p:spPr/>
        <p:txBody>
          <a:bodyPr/>
          <a:lstStyle/>
          <a:p>
            <a:r>
              <a:rPr lang="en-US" dirty="0"/>
              <a:t>Why AWS? Gartner Magic Quadrant 2017</a:t>
            </a:r>
          </a:p>
        </p:txBody>
      </p:sp>
      <p:pic>
        <p:nvPicPr>
          <p:cNvPr id="5" name="Picture 4">
            <a:extLst>
              <a:ext uri="{FF2B5EF4-FFF2-40B4-BE49-F238E27FC236}">
                <a16:creationId xmlns:a16="http://schemas.microsoft.com/office/drawing/2014/main" id="{93E8A8C7-437C-4476-8B5A-51330B27B9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09900" y="1705946"/>
            <a:ext cx="4809153" cy="4809153"/>
          </a:xfrm>
          <a:prstGeom prst="rect">
            <a:avLst/>
          </a:prstGeom>
        </p:spPr>
      </p:pic>
    </p:spTree>
    <p:extLst>
      <p:ext uri="{BB962C8B-B14F-4D97-AF65-F5344CB8AC3E}">
        <p14:creationId xmlns:p14="http://schemas.microsoft.com/office/powerpoint/2010/main" val="43039612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1208</TotalTime>
  <Words>704</Words>
  <Application>Microsoft Office PowerPoint</Application>
  <PresentationFormat>Widescreen</PresentationFormat>
  <Paragraphs>102</Paragraphs>
  <Slides>23</Slides>
  <Notes>1</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23</vt:i4>
      </vt:variant>
    </vt:vector>
  </HeadingPairs>
  <TitlesOfParts>
    <vt:vector size="27" baseType="lpstr">
      <vt:lpstr>Arial</vt:lpstr>
      <vt:lpstr>Calibri</vt:lpstr>
      <vt:lpstr>Calibri Light</vt:lpstr>
      <vt:lpstr>Office Theme</vt:lpstr>
      <vt:lpstr>AWS Honolulu User Group</vt:lpstr>
      <vt:lpstr>Agenda</vt:lpstr>
      <vt:lpstr>What is AWS Honolulu User Group?</vt:lpstr>
      <vt:lpstr>Introductions…</vt:lpstr>
      <vt:lpstr>Why Cloud Computing?</vt:lpstr>
      <vt:lpstr>Cloud Computing benefits</vt:lpstr>
      <vt:lpstr>*aaS (IaaS, PaaS, SaaS, FaaS, etc.)</vt:lpstr>
      <vt:lpstr>Why AWS? Cloud Providers Evolution</vt:lpstr>
      <vt:lpstr>Why AWS? Gartner Magic Quadrant 2017</vt:lpstr>
      <vt:lpstr>Why AWS? Cloud Market Share</vt:lpstr>
      <vt:lpstr>Why should you learn AWS?</vt:lpstr>
      <vt:lpstr>What is AWS?</vt:lpstr>
      <vt:lpstr>AWS History</vt:lpstr>
      <vt:lpstr>AWS Innovation pace</vt:lpstr>
      <vt:lpstr>AWS Global Infrastructure</vt:lpstr>
      <vt:lpstr>Regions and Availability Zones</vt:lpstr>
      <vt:lpstr>AWS’s Backbone</vt:lpstr>
      <vt:lpstr>AWS Services</vt:lpstr>
      <vt:lpstr>AWS Services</vt:lpstr>
      <vt:lpstr>How to use AWS?</vt:lpstr>
      <vt:lpstr>Free Tier</vt:lpstr>
      <vt:lpstr>Resources</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AWS Honolulu User Group</dc:title>
  <dc:creator>Pipe Martina</dc:creator>
  <cp:lastModifiedBy>Pipe Martina</cp:lastModifiedBy>
  <cp:revision>45</cp:revision>
  <dcterms:created xsi:type="dcterms:W3CDTF">2018-02-08T06:30:22Z</dcterms:created>
  <dcterms:modified xsi:type="dcterms:W3CDTF">2018-02-09T16:28:23Z</dcterms:modified>
</cp:coreProperties>
</file>